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374" r:id="rId5"/>
    <p:sldId id="379" r:id="rId6"/>
    <p:sldId id="381" r:id="rId7"/>
    <p:sldId id="382" r:id="rId8"/>
    <p:sldId id="378" r:id="rId9"/>
    <p:sldId id="385" r:id="rId10"/>
    <p:sldId id="386" r:id="rId11"/>
    <p:sldId id="391" r:id="rId12"/>
    <p:sldId id="392" r:id="rId13"/>
    <p:sldId id="396" r:id="rId14"/>
    <p:sldId id="397" r:id="rId15"/>
    <p:sldId id="393" r:id="rId16"/>
    <p:sldId id="394" r:id="rId17"/>
    <p:sldId id="395" r:id="rId18"/>
    <p:sldId id="390" r:id="rId19"/>
    <p:sldId id="377" r:id="rId20"/>
    <p:sldId id="387" r:id="rId21"/>
  </p:sldIdLst>
  <p:sldSz cx="9906000" cy="6858000" type="A4"/>
  <p:notesSz cx="6883400" cy="9906000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5pPr>
    <a:lvl6pPr marL="22860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6pPr>
    <a:lvl7pPr marL="27432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7pPr>
    <a:lvl8pPr marL="32004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8pPr>
    <a:lvl9pPr marL="3657600" algn="l" defTabSz="914400" rtl="0" eaLnBrk="1" latinLnBrk="0" hangingPunct="1">
      <a:defRPr sz="2400" kern="1200">
        <a:solidFill>
          <a:srgbClr val="FF0000"/>
        </a:solidFill>
        <a:latin typeface="Verdana" pitchFamily="34" charset="0"/>
        <a:ea typeface="+mn-ea"/>
        <a:cs typeface="+mn-cs"/>
        <a:sym typeface="Webdings" pitchFamily="18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FFCC"/>
    <a:srgbClr val="FF9900"/>
    <a:srgbClr val="007E3F"/>
    <a:srgbClr val="FFCC00"/>
    <a:srgbClr val="333399"/>
    <a:srgbClr val="FF3300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18" autoAdjust="0"/>
  </p:normalViewPr>
  <p:slideViewPr>
    <p:cSldViewPr snapToGrid="0" showGuides="1">
      <p:cViewPr>
        <p:scale>
          <a:sx n="75" d="100"/>
          <a:sy n="75" d="100"/>
        </p:scale>
        <p:origin x="-2112" y="-400"/>
      </p:cViewPr>
      <p:guideLst>
        <p:guide orient="horz" pos="784"/>
        <p:guide pos="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1560" y="-102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000" y="0"/>
            <a:ext cx="2982807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145"/>
            <a:ext cx="2982807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000" y="9410145"/>
            <a:ext cx="2982807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475E0C6D-2B53-4FDB-BF2C-78092FB2B1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95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00" y="0"/>
            <a:ext cx="2982807" cy="49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0413" y="742950"/>
            <a:ext cx="5367337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40" y="4705073"/>
            <a:ext cx="5506720" cy="44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145"/>
            <a:ext cx="2982807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00" y="9410145"/>
            <a:ext cx="2982807" cy="494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9AE58AA2-7774-4C51-BA74-587EBF68F2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8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345899-638A-4A68-A9F8-39C498455A12}" type="slidenum">
              <a:rPr lang="en-GB"/>
              <a:pPr/>
              <a:t>1</a:t>
            </a:fld>
            <a:endParaRPr lang="en-GB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42" y="0"/>
            <a:ext cx="9920441" cy="6858000"/>
          </a:xfrm>
          <a:prstGeom prst="rect">
            <a:avLst/>
          </a:prstGeom>
        </p:spPr>
      </p:pic>
      <p:sp>
        <p:nvSpPr>
          <p:cNvPr id="390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390150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736600" y="6245225"/>
            <a:ext cx="23114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1F863E-418F-444D-893A-14FF4DCBF084}" type="datetime1">
              <a:rPr lang="en-GB" smtClean="0"/>
              <a:pPr/>
              <a:t>1/8/15</a:t>
            </a:fld>
            <a:endParaRPr lang="en-GB" dirty="0"/>
          </a:p>
        </p:txBody>
      </p:sp>
      <p:sp>
        <p:nvSpPr>
          <p:cNvPr id="390152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5F56CD-7EFE-4DED-BB3B-9194CCA9487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90154" name="Rectangle 10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55650" y="2155825"/>
            <a:ext cx="8420100" cy="1470025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</a:t>
            </a:r>
            <a:r>
              <a:rPr lang="en-GB" dirty="0" smtClean="0"/>
              <a:t>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D0859E-E382-4C81-A158-758344177B04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B798C-B9CB-4CA1-8969-ABDCD36B5C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2500" y="184150"/>
            <a:ext cx="2336800" cy="5738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0" y="184150"/>
            <a:ext cx="6858000" cy="5738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A01F2-6CF7-449D-897B-AC26AC699E70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2FFC8-8C46-46D9-8EE8-A39196D58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AFF290-009D-4FF7-9425-A3210BC180DA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D3809-15FD-45C1-8290-613EA60325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8138E0-F20A-4B24-B8BE-C83B9EAF722F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45DE9-AC3F-44C1-95C0-7AAC7EF9B1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1397000"/>
            <a:ext cx="4597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1397000"/>
            <a:ext cx="4597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FAEA9E-4A58-4BD5-95EA-B2C541133775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BB57D-54F0-4CA3-B1C8-F6647995F4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36D65A-BC9D-4C05-B1AB-C6C58744ABAF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E3A59-18ED-4AD6-91AC-7C9FEF139A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AFD22F-B990-4D8A-B567-FBBC86254984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42EE6-6945-4E77-9814-D5F27BE04E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B9E3BE-5F8D-4C65-92B1-8D62C0531271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B9251-4108-4C29-B24D-E72DA1D084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5F6510-F945-484F-8B7F-4CB7891052F1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3CF04-CAC7-41C7-BB6D-AE2B09DA16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B73D37-3EF2-4B2E-B7D6-02BBD8DBF88D}" type="datetime1">
              <a:rPr lang="en-GB"/>
              <a:pPr/>
              <a:t>1/8/15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03350" y="6245225"/>
            <a:ext cx="70485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89AFF-A588-499A-BCEF-02E3C2F0D7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968500"/>
            <a:ext cx="9448800" cy="395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6688" y="6467475"/>
            <a:ext cx="1873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rgbClr val="808080"/>
                </a:solidFill>
              </a:defRPr>
            </a:lvl1pPr>
          </a:lstStyle>
          <a:p>
            <a:fld id="{D33FC47D-E9E8-4F21-9715-CEB98CB80064}" type="datetime1">
              <a:rPr lang="en-GB" smtClean="0"/>
              <a:pPr/>
              <a:t>1/8/15</a:t>
            </a:fld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6747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rgbClr val="808080"/>
                </a:solidFill>
              </a:defRPr>
            </a:lvl1pPr>
          </a:lstStyle>
          <a:p>
            <a:fld id="{80D64338-6FBD-4EC5-8E4B-9AFC0740AC9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90500" y="1193800"/>
            <a:ext cx="9474199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3366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33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mpus.ge/" TargetMode="External"/><Relationship Id="rId4" Type="http://schemas.openxmlformats.org/officeDocument/2006/relationships/hyperlink" Target="mailto:pbaghirov@erasmusplus.org.az" TargetMode="External"/><Relationship Id="rId5" Type="http://schemas.openxmlformats.org/officeDocument/2006/relationships/hyperlink" Target="mailto:pbagirov@gmail.com" TargetMode="External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mpus-az.org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4683877-CCE3-4F52-BA5D-F7AF5CB0DD68}" type="slidenum">
              <a:rPr lang="en-GB"/>
              <a:pPr/>
              <a:t>1</a:t>
            </a:fld>
            <a:endParaRPr lang="en-GB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National and regional priorities in capacity building projects </a:t>
            </a:r>
          </a:p>
        </p:txBody>
      </p:sp>
      <p:sp>
        <p:nvSpPr>
          <p:cNvPr id="30516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403600" y="4690532"/>
            <a:ext cx="5600699" cy="1189567"/>
          </a:xfrm>
        </p:spPr>
        <p:txBody>
          <a:bodyPr/>
          <a:lstStyle/>
          <a:p>
            <a:r>
              <a:rPr lang="en-US" sz="2000" dirty="0" smtClean="0"/>
              <a:t>National Erasmus+ Office in Azerbaijan</a:t>
            </a:r>
          </a:p>
          <a:p>
            <a:r>
              <a:rPr lang="az-Cyrl-AZ" sz="2000" dirty="0" smtClean="0"/>
              <a:t>Parviz Baghirov</a:t>
            </a:r>
          </a:p>
          <a:p>
            <a:r>
              <a:rPr lang="en-US" sz="2000" dirty="0" err="1" smtClean="0"/>
              <a:t>www.erasmusplus.org.az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57753" y="1315510"/>
            <a:ext cx="909584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AZERBAIJAN NATIONAL </a:t>
            </a:r>
            <a:r>
              <a:rPr lang="az-Latn-AZ" b="1" dirty="0">
                <a:solidFill>
                  <a:srgbClr val="333399"/>
                </a:solidFill>
                <a:latin typeface="Tahoma" charset="0"/>
              </a:rPr>
              <a:t>PRIORITIES UNDER CURRENT ERASMUS+ CBHE </a:t>
            </a: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CALL (CONTINUED)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  <a:p>
            <a:pPr algn="ctr">
              <a:spcAft>
                <a:spcPct val="30000"/>
              </a:spcAft>
            </a:pP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0" y="1929343"/>
            <a:ext cx="990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2000" b="1" u="sng" dirty="0">
                <a:latin typeface="Sylfaen" charset="0"/>
              </a:rPr>
              <a:t>Category B (</a:t>
            </a:r>
            <a:r>
              <a:rPr lang="en-US" sz="2000" b="1" u="sng" dirty="0">
                <a:latin typeface="Sylfaen" charset="0"/>
              </a:rPr>
              <a:t>Improving quality of Education and teaching – valid for both Joint and SM Projects</a:t>
            </a:r>
            <a:r>
              <a:rPr lang="en-GB" sz="2000" b="1" u="sng" dirty="0">
                <a:latin typeface="Sylfaen" charset="0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Bologna process </a:t>
            </a:r>
            <a:endParaRPr lang="en-US" sz="20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Learning and teaching tools, methodologies and pedagogical approaches including learning outcomes and ICT-based practices Governance, strategic planning and management of HEIs </a:t>
            </a:r>
            <a:endParaRPr lang="en-US" sz="2000" b="1" u="sng" dirty="0" smtClean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2000" b="1" u="sng" dirty="0">
                <a:latin typeface="Sylfaen" charset="0"/>
              </a:rPr>
              <a:t>Category C (</a:t>
            </a:r>
            <a:r>
              <a:rPr lang="en-US" sz="2000" b="1" u="sng" dirty="0">
                <a:latin typeface="Sylfaen" charset="0"/>
              </a:rPr>
              <a:t>Improving management and operation of Higher Education Institutions – valid for both Joint and SM Projects</a:t>
            </a:r>
            <a:r>
              <a:rPr lang="en-GB" sz="2000" b="1" u="sng" dirty="0">
                <a:latin typeface="Sylfaen" charset="0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Governance, strategic planning and management of HEIs </a:t>
            </a:r>
            <a:endParaRPr lang="en-US" sz="20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 err="1">
                <a:solidFill>
                  <a:srgbClr val="1F497D"/>
                </a:solidFill>
                <a:latin typeface="Sylfaen" charset="0"/>
              </a:rPr>
              <a:t>Internationalisation</a:t>
            </a: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 of higher education institutions </a:t>
            </a:r>
            <a:endParaRPr lang="en-US" sz="20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Quality assurance processes and mechanisms </a:t>
            </a:r>
            <a:endParaRPr lang="en-US" sz="2000" b="1" u="sng" dirty="0">
              <a:solidFill>
                <a:srgbClr val="1F497D"/>
              </a:solidFill>
              <a:latin typeface="Sylfaen" charset="0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Development of research and innovative capacities (excluding research activities)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000" b="1" u="sng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49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57753" y="1315510"/>
            <a:ext cx="909584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AZERBAIJAN NATIONAL </a:t>
            </a:r>
            <a:r>
              <a:rPr lang="az-Latn-AZ" b="1" dirty="0">
                <a:solidFill>
                  <a:srgbClr val="333399"/>
                </a:solidFill>
                <a:latin typeface="Tahoma" charset="0"/>
              </a:rPr>
              <a:t>PRIORITIES UNDER CURRENT ERASMUS+ CBHE </a:t>
            </a: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CALL (CONTINUED)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  <a:p>
            <a:pPr algn="ctr">
              <a:spcAft>
                <a:spcPct val="30000"/>
              </a:spcAft>
            </a:pP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0" y="1929343"/>
            <a:ext cx="990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2000" b="1" u="sng" dirty="0">
                <a:latin typeface="Sylfaen" charset="0"/>
              </a:rPr>
              <a:t>Category D (</a:t>
            </a:r>
            <a:r>
              <a:rPr lang="en-US" sz="2000" b="1" u="sng" dirty="0">
                <a:latin typeface="Sylfaen" charset="0"/>
              </a:rPr>
              <a:t>Developing the Higher Education sector within society at large – valid for both Joint and SM Projects </a:t>
            </a:r>
            <a:r>
              <a:rPr lang="en-GB" sz="2000" b="1" u="sng" dirty="0" smtClean="0">
                <a:latin typeface="Sylfaen" charset="0"/>
              </a:rPr>
              <a:t>)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endParaRPr lang="en-GB" sz="2000" b="1" u="sng" dirty="0">
              <a:latin typeface="Sylfaen" charset="0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University</a:t>
            </a: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-enterprise cooperation, employability of graduates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Knowledge triangle, innovation (reinforcing links between education, research and business</a:t>
            </a:r>
            <a:r>
              <a:rPr lang="en-US" sz="2000" b="1" u="sng" dirty="0" smtClean="0">
                <a:solidFill>
                  <a:srgbClr val="1F497D"/>
                </a:solidFill>
                <a:latin typeface="Sylfaen" charset="0"/>
              </a:rPr>
              <a:t>)</a:t>
            </a:r>
            <a:endParaRPr lang="en-US" sz="2000" b="1" u="sng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79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180043"/>
            <a:ext cx="990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REGIONAL PRIORITIES UNDER CURRENT ERASMUS+ CBHE CALL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242888" y="2099733"/>
            <a:ext cx="85042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2200" b="1" u="sng" dirty="0" smtClean="0">
                <a:latin typeface="Sylfaen" charset="0"/>
              </a:rPr>
              <a:t>Region 2 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1800" b="1" u="sng" dirty="0" smtClean="0">
                <a:solidFill>
                  <a:srgbClr val="1F497D"/>
                </a:solidFill>
                <a:latin typeface="Sylfaen" charset="0"/>
              </a:rPr>
              <a:t>(Eastern Partnership Countries: Armenia, Azerbaijan, Belarus, Georgia, Moldova, Territory of Ukraine as recognized by International Law)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endParaRPr lang="en-GB" sz="1800" b="1" u="sng" dirty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1800" b="1" u="sng" dirty="0" smtClean="0">
                <a:latin typeface="Sylfaen" charset="0"/>
              </a:rPr>
              <a:t>Category A (Curriculum Development </a:t>
            </a:r>
            <a:r>
              <a:rPr lang="en-US" sz="1800" b="1" u="sng" dirty="0" smtClean="0">
                <a:latin typeface="Sylfaen" charset="0"/>
              </a:rPr>
              <a:t>–</a:t>
            </a:r>
            <a:r>
              <a:rPr lang="en-GB" sz="1800" b="1" u="sng" dirty="0" smtClean="0">
                <a:latin typeface="Sylfaen" charset="0"/>
              </a:rPr>
              <a:t> VALID ONLY FOR JOINT PROJECTS!)</a:t>
            </a:r>
            <a:endParaRPr lang="en-GB" sz="1800" b="1" u="sng" dirty="0"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Teacher training and Education Science</a:t>
            </a: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Social and behavioural science</a:t>
            </a: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Law</a:t>
            </a: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Physical Sciences</a:t>
            </a: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Agriculture, forestry and fishery</a:t>
            </a: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Health</a:t>
            </a: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Environmental Protection</a:t>
            </a: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Credit mobility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Joint Degree Master Programme</a:t>
            </a:r>
            <a:endParaRPr lang="ru-RU" sz="2200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194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180043"/>
            <a:ext cx="990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REGIONAL PRIORITIES UNDER CURRENT ERASMUS+ CBHE CALL (CONTINUED)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118533" y="2099733"/>
            <a:ext cx="978746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2000" b="1" u="sng" dirty="0" smtClean="0">
                <a:latin typeface="Sylfaen" charset="0"/>
              </a:rPr>
              <a:t>Region 2 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1600" b="1" u="sng" dirty="0" smtClean="0">
                <a:solidFill>
                  <a:srgbClr val="1F497D"/>
                </a:solidFill>
                <a:latin typeface="Sylfaen" charset="0"/>
              </a:rPr>
              <a:t>(Eastern Partnership Countries: Armenia, Azerbaijan, Belarus, Georgia, Moldova, Territory of Ukraine as recognized by International Law)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endParaRPr lang="en-GB" sz="1800" b="1" u="sng" dirty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1800" b="1" u="sng" dirty="0" smtClean="0">
                <a:latin typeface="Sylfaen" charset="0"/>
              </a:rPr>
              <a:t>Category B (</a:t>
            </a:r>
            <a:r>
              <a:rPr lang="en-US" sz="1800" b="1" u="sng" dirty="0" smtClean="0">
                <a:latin typeface="Sylfaen" charset="0"/>
              </a:rPr>
              <a:t>Improving quality of Education and teaching – valid for both Joint and SM Projects</a:t>
            </a:r>
            <a:r>
              <a:rPr lang="en-GB" sz="1800" b="1" u="sng" dirty="0" smtClean="0">
                <a:latin typeface="Sylfaen" charset="0"/>
              </a:rPr>
              <a:t>)</a:t>
            </a:r>
            <a:endParaRPr lang="en-GB" sz="1800" b="1" u="sng" dirty="0"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1600" b="1" u="sng" dirty="0" smtClean="0">
                <a:solidFill>
                  <a:srgbClr val="1F497D"/>
                </a:solidFill>
                <a:latin typeface="Sylfaen" charset="0"/>
              </a:rPr>
              <a:t>Learning and teaching tools, methodologies and pedagogical approaches, including learning outcomes and ICT based practices (inter alia, flexible learning paths, blended courses, virtual and real mobilities, practical placements </a:t>
            </a:r>
            <a:r>
              <a:rPr lang="en-GB" sz="1600" b="1" u="sng" dirty="0" err="1" smtClean="0">
                <a:solidFill>
                  <a:srgbClr val="1F497D"/>
                </a:solidFill>
                <a:latin typeface="Sylfaen" charset="0"/>
              </a:rPr>
              <a:t>etc</a:t>
            </a:r>
            <a:r>
              <a:rPr lang="en-GB" sz="1600" b="1" u="sng" dirty="0" smtClean="0">
                <a:solidFill>
                  <a:srgbClr val="1F497D"/>
                </a:solidFill>
                <a:latin typeface="Sylfaen" charset="0"/>
              </a:rPr>
              <a:t>) 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1800" b="1" u="sng" dirty="0">
                <a:latin typeface="Sylfaen" charset="0"/>
              </a:rPr>
              <a:t>Category </a:t>
            </a:r>
            <a:r>
              <a:rPr lang="en-GB" sz="1800" b="1" u="sng" dirty="0" smtClean="0">
                <a:latin typeface="Sylfaen" charset="0"/>
              </a:rPr>
              <a:t>C </a:t>
            </a:r>
            <a:r>
              <a:rPr lang="en-GB" sz="1800" b="1" u="sng" dirty="0">
                <a:latin typeface="Sylfaen" charset="0"/>
              </a:rPr>
              <a:t>(</a:t>
            </a:r>
            <a:r>
              <a:rPr lang="en-US" sz="1800" b="1" u="sng" dirty="0" smtClean="0">
                <a:latin typeface="Sylfaen" charset="0"/>
              </a:rPr>
              <a:t>Improving management and operation of Higher Education Institutions </a:t>
            </a:r>
            <a:r>
              <a:rPr lang="en-US" sz="1800" b="1" u="sng" dirty="0">
                <a:latin typeface="Sylfaen" charset="0"/>
              </a:rPr>
              <a:t>– valid for both Joint and SM Projects</a:t>
            </a:r>
            <a:r>
              <a:rPr lang="en-GB" sz="1800" b="1" u="sng" dirty="0" smtClean="0">
                <a:latin typeface="Sylfaen" charset="0"/>
              </a:rPr>
              <a:t>)</a:t>
            </a:r>
            <a:endParaRPr lang="en-GB" sz="1600" b="1" u="sng" dirty="0" smtClean="0"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1600" b="1" u="sng" dirty="0" smtClean="0">
                <a:solidFill>
                  <a:srgbClr val="1F497D"/>
                </a:solidFill>
                <a:latin typeface="Sylfaen" charset="0"/>
              </a:rPr>
              <a:t>Governance, Strategic </a:t>
            </a:r>
            <a:r>
              <a:rPr lang="en-GB" sz="1600" b="1" u="sng" dirty="0">
                <a:solidFill>
                  <a:srgbClr val="1F497D"/>
                </a:solidFill>
                <a:latin typeface="Sylfaen" charset="0"/>
              </a:rPr>
              <a:t>planning and management of HEIs (including human resource </a:t>
            </a: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and financial </a:t>
            </a: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management) </a:t>
            </a:r>
            <a:endParaRPr lang="en-GB" sz="1600" b="1" u="sng" dirty="0">
              <a:solidFill>
                <a:srgbClr val="1F497D"/>
              </a:solidFill>
              <a:latin typeface="Sylfaen" charset="0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1600" b="1" u="sng" dirty="0" err="1" smtClean="0">
                <a:solidFill>
                  <a:srgbClr val="1F497D"/>
                </a:solidFill>
                <a:latin typeface="Sylfaen" charset="0"/>
              </a:rPr>
              <a:t>Internationalisation</a:t>
            </a:r>
            <a:r>
              <a:rPr lang="en-US" sz="1600" b="1" u="sng" dirty="0" smtClean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of higher education institutions (including recognition mechanisms and mobility, international relations </a:t>
            </a:r>
            <a:r>
              <a:rPr lang="en-US" sz="1600" b="1" u="sng" dirty="0" smtClean="0">
                <a:solidFill>
                  <a:srgbClr val="1F497D"/>
                </a:solidFill>
                <a:latin typeface="Sylfaen" charset="0"/>
              </a:rPr>
              <a:t>capacities)</a:t>
            </a:r>
            <a:endParaRPr lang="en-GB" sz="16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1600" b="1" u="sng" dirty="0" smtClean="0">
                <a:solidFill>
                  <a:srgbClr val="1F497D"/>
                </a:solidFill>
                <a:latin typeface="Sylfaen" charset="0"/>
              </a:rPr>
              <a:t>Access </a:t>
            </a: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to and </a:t>
            </a:r>
            <a:r>
              <a:rPr lang="en-US" sz="1600" b="1" u="sng" dirty="0" err="1">
                <a:solidFill>
                  <a:srgbClr val="1F497D"/>
                </a:solidFill>
                <a:latin typeface="Sylfaen" charset="0"/>
              </a:rPr>
              <a:t>democratisation</a:t>
            </a: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 of higher education (including the disadvantaged groups of people and regions</a:t>
            </a:r>
            <a:r>
              <a:rPr lang="en-US" sz="1600" b="1" u="sng" dirty="0" smtClean="0">
                <a:solidFill>
                  <a:srgbClr val="1F497D"/>
                </a:solidFill>
                <a:latin typeface="Sylfaen" charset="0"/>
              </a:rPr>
              <a:t>)</a:t>
            </a:r>
            <a:endParaRPr lang="en-US" sz="1600" b="1" u="sng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712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1180043"/>
            <a:ext cx="990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REGIONAL PRIORITIES UNDER CURRENT ERASMUS+ CBHE CALL (CONTINUED)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118533" y="2099733"/>
            <a:ext cx="978746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2000" b="1" u="sng" dirty="0" smtClean="0">
                <a:latin typeface="Sylfaen" charset="0"/>
              </a:rPr>
              <a:t>Region 2 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1600" b="1" u="sng" dirty="0" smtClean="0">
                <a:solidFill>
                  <a:srgbClr val="1F497D"/>
                </a:solidFill>
                <a:latin typeface="Sylfaen" charset="0"/>
              </a:rPr>
              <a:t>(Eastern Partnership Countries: Armenia, Azerbaijan, Belarus, Georgia, Moldova, Territory of Ukraine as recognized by International Law)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endParaRPr lang="en-GB" sz="1800" b="1" u="sng" dirty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1800" b="1" u="sng" dirty="0" smtClean="0">
                <a:latin typeface="Sylfaen" charset="0"/>
              </a:rPr>
              <a:t>Category D </a:t>
            </a:r>
            <a:r>
              <a:rPr lang="en-GB" sz="1800" b="1" u="sng" dirty="0">
                <a:latin typeface="Sylfaen" charset="0"/>
              </a:rPr>
              <a:t>(</a:t>
            </a:r>
            <a:r>
              <a:rPr lang="en-US" sz="1800" b="1" u="sng" dirty="0">
                <a:latin typeface="Sylfaen" charset="0"/>
              </a:rPr>
              <a:t>Developing the Higher Education sector within society at </a:t>
            </a:r>
            <a:r>
              <a:rPr lang="en-US" sz="1800" b="1" u="sng" dirty="0" smtClean="0">
                <a:latin typeface="Sylfaen" charset="0"/>
              </a:rPr>
              <a:t>large </a:t>
            </a:r>
            <a:r>
              <a:rPr lang="en-US" sz="1800" b="1" u="sng" dirty="0">
                <a:latin typeface="Sylfaen" charset="0"/>
              </a:rPr>
              <a:t>– valid for both Joint and SM Projects</a:t>
            </a:r>
            <a:r>
              <a:rPr lang="en-US" sz="1800" b="1" u="sng" dirty="0" smtClean="0">
                <a:latin typeface="Sylfaen" charset="0"/>
              </a:rPr>
              <a:t> </a:t>
            </a:r>
            <a:r>
              <a:rPr lang="en-GB" sz="1800" b="1" u="sng" dirty="0" smtClean="0">
                <a:latin typeface="Sylfaen" charset="0"/>
              </a:rPr>
              <a:t>)</a:t>
            </a: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endParaRPr lang="en-GB" sz="1800" b="1" u="sng" dirty="0">
              <a:solidFill>
                <a:srgbClr val="1F497D"/>
              </a:solidFill>
              <a:latin typeface="Sylfaen" charset="0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University-enterprise cooperation, employability of graduates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Knowledge triangle, innovation (reinforcing links between education, research and business)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International cooperation at regional level (among countries from the same region)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1600" b="1" u="sng" dirty="0">
                <a:solidFill>
                  <a:srgbClr val="1F497D"/>
                </a:solidFill>
                <a:latin typeface="Sylfaen" charset="0"/>
              </a:rPr>
              <a:t>Definition, implementation and monitoring of the reform </a:t>
            </a:r>
            <a:r>
              <a:rPr lang="en-US" sz="1600" b="1" u="sng" dirty="0" smtClean="0">
                <a:solidFill>
                  <a:srgbClr val="1F497D"/>
                </a:solidFill>
                <a:latin typeface="Sylfaen" charset="0"/>
              </a:rPr>
              <a:t>policies</a:t>
            </a:r>
            <a:endParaRPr lang="en-US" sz="1600" b="1" u="sng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798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59355" y="1253066"/>
            <a:ext cx="76327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en-US" b="1" dirty="0">
                <a:solidFill>
                  <a:srgbClr val="333399"/>
                </a:solidFill>
                <a:latin typeface="Tahoma" charset="0"/>
              </a:rPr>
              <a:t>Azerbaijani </a:t>
            </a:r>
            <a:r>
              <a:rPr lang="en-US" b="1" dirty="0" smtClean="0">
                <a:solidFill>
                  <a:srgbClr val="333399"/>
                </a:solidFill>
                <a:latin typeface="Tahoma" charset="0"/>
              </a:rPr>
              <a:t>HEIs active in international cooperation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8" name="Content Placeholder 2"/>
          <p:cNvSpPr>
            <a:spLocks/>
          </p:cNvSpPr>
          <p:nvPr/>
        </p:nvSpPr>
        <p:spPr bwMode="auto">
          <a:xfrm>
            <a:off x="188384" y="1988608"/>
            <a:ext cx="85042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E</a:t>
            </a:r>
            <a:r>
              <a:rPr lang="en-GB" sz="1900" dirty="0" err="1">
                <a:solidFill>
                  <a:srgbClr val="1F497D"/>
                </a:solidFill>
                <a:latin typeface="Sylfaen" charset="0"/>
              </a:rPr>
              <a:t>xperienced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HEIs </a:t>
            </a: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Baku State University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–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8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Tempus projects</a:t>
            </a: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Azerbaijan Languages University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–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5 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Tempus projects (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first Tempus grantholder in Azerbaijan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)</a:t>
            </a:r>
            <a:endParaRPr lang="en-US" sz="1900" dirty="0">
              <a:solidFill>
                <a:srgbClr val="1F497D"/>
              </a:solidFill>
              <a:latin typeface="Sylfaen" charset="0"/>
            </a:endParaRP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Azerbaijan State Oil Academy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–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7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Tempus projects</a:t>
            </a: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Azerbaijan Technical University 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–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6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Tempus projects</a:t>
            </a:r>
            <a:endParaRPr lang="az-Latn-AZ" sz="1900" dirty="0">
              <a:solidFill>
                <a:srgbClr val="1F497D"/>
              </a:solidFill>
              <a:latin typeface="Sylfaen" charset="0"/>
            </a:endParaRP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Azerbaijan Medical University –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6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 Tempus project</a:t>
            </a: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Khazar University (private) –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7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 Tempus projects  (Recent project grantholder)</a:t>
            </a:r>
            <a:endParaRPr lang="en-GB" sz="1900" dirty="0">
              <a:solidFill>
                <a:srgbClr val="1F497D"/>
              </a:solidFill>
              <a:latin typeface="Sylfaen" charset="0"/>
            </a:endParaRP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State Universities in 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Sumgayit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, 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Nakchivan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,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 Ganja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and 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Lenkoran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 (up to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7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GB" sz="1900" dirty="0">
                <a:solidFill>
                  <a:srgbClr val="1F497D"/>
                </a:solidFill>
                <a:latin typeface="Sylfaen" charset="0"/>
              </a:rPr>
              <a:t>Tempus projects)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Very ambitious HEIs</a:t>
            </a: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en-US" sz="1900" dirty="0" smtClean="0">
                <a:solidFill>
                  <a:srgbClr val="1F497D"/>
                </a:solidFill>
                <a:latin typeface="Sylfaen" charset="0"/>
              </a:rPr>
              <a:t>Azerbaijan Diplomatic Academy</a:t>
            </a:r>
            <a:endParaRPr lang="az-Latn-AZ" sz="1900" dirty="0">
              <a:solidFill>
                <a:srgbClr val="1F497D"/>
              </a:solidFill>
              <a:latin typeface="Sylfaen" charset="0"/>
            </a:endParaRP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Qafqaz University (private) – 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7</a:t>
            </a: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 Tempus Project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s (Recent project </a:t>
            </a:r>
            <a:r>
              <a:rPr lang="en-US" sz="1900" dirty="0" err="1">
                <a:solidFill>
                  <a:srgbClr val="1F497D"/>
                </a:solidFill>
                <a:latin typeface="Sylfaen" charset="0"/>
              </a:rPr>
              <a:t>grantholder</a:t>
            </a:r>
            <a:r>
              <a:rPr lang="en-US" sz="1900" dirty="0">
                <a:solidFill>
                  <a:srgbClr val="1F497D"/>
                </a:solidFill>
                <a:latin typeface="Sylfaen" charset="0"/>
              </a:rPr>
              <a:t>)</a:t>
            </a:r>
            <a:endParaRPr lang="az-Latn-AZ" sz="1900" dirty="0">
              <a:solidFill>
                <a:srgbClr val="1F497D"/>
              </a:solidFill>
              <a:latin typeface="Sylfaen" charset="0"/>
            </a:endParaRPr>
          </a:p>
          <a:p>
            <a:pPr marL="547688" lvl="1" indent="-273050">
              <a:spcBef>
                <a:spcPct val="20000"/>
              </a:spcBef>
              <a:buFontTx/>
              <a:buChar char="–"/>
            </a:pPr>
            <a:r>
              <a:rPr lang="az-Latn-AZ" sz="1900" dirty="0">
                <a:solidFill>
                  <a:srgbClr val="1F497D"/>
                </a:solidFill>
                <a:latin typeface="Sylfaen" charset="0"/>
              </a:rPr>
              <a:t>Tourism University </a:t>
            </a:r>
            <a:endParaRPr lang="en-US" sz="1900" dirty="0">
              <a:solidFill>
                <a:srgbClr val="1F497D"/>
              </a:solidFill>
              <a:latin typeface="Sylfaen" charset="0"/>
            </a:endParaRP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endParaRPr lang="en-GB" sz="2100" dirty="0">
              <a:solidFill>
                <a:srgbClr val="1F497D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53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1883" y="1473201"/>
            <a:ext cx="84248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GB" sz="2600" b="1" smtClean="0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ahoma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725488" y="1462618"/>
            <a:ext cx="7632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sz="3000" b="1" dirty="0">
                <a:solidFill>
                  <a:srgbClr val="333399"/>
                </a:solidFill>
                <a:latin typeface="Tahoma" charset="0"/>
              </a:rPr>
              <a:t>Contacts</a:t>
            </a:r>
            <a:endParaRPr lang="en-GB" sz="3000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978958" y="2286000"/>
            <a:ext cx="85042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endParaRPr lang="en-US" sz="2700" dirty="0">
              <a:latin typeface="Sylfaen" charset="0"/>
            </a:endParaRP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b="1" dirty="0" smtClean="0">
                <a:latin typeface="Sylfaen" charset="0"/>
              </a:rPr>
              <a:t>NEO </a:t>
            </a:r>
            <a:r>
              <a:rPr lang="az-Latn-AZ" sz="2700" b="1" dirty="0">
                <a:latin typeface="Sylfaen" charset="0"/>
              </a:rPr>
              <a:t>Azerbaijan</a:t>
            </a:r>
            <a:r>
              <a:rPr lang="en-US" sz="2700" b="1" dirty="0">
                <a:latin typeface="Sylfaen" charset="0"/>
              </a:rPr>
              <a:t>   </a:t>
            </a:r>
            <a:r>
              <a:rPr lang="en-US" sz="2700" dirty="0" smtClean="0">
                <a:latin typeface="Sylfaen" charset="0"/>
                <a:hlinkClick r:id="rId2"/>
              </a:rPr>
              <a:t>www.erasmusplus.org.az</a:t>
            </a:r>
            <a:endParaRPr lang="en-US" sz="2700" b="1" dirty="0">
              <a:latin typeface="Sylfaen" charset="0"/>
            </a:endParaRPr>
          </a:p>
          <a:p>
            <a:pPr marL="547688" lvl="1" indent="-273050">
              <a:spcBef>
                <a:spcPct val="20000"/>
              </a:spcBef>
            </a:pPr>
            <a:r>
              <a:rPr lang="en-US" sz="2600" dirty="0">
                <a:latin typeface="Sylfaen" charset="0"/>
              </a:rPr>
              <a:t>Parviz </a:t>
            </a:r>
            <a:r>
              <a:rPr lang="en-US" sz="2600" dirty="0" err="1">
                <a:latin typeface="Sylfaen" charset="0"/>
              </a:rPr>
              <a:t>Baghirov</a:t>
            </a:r>
            <a:endParaRPr lang="en-US" sz="2600" dirty="0">
              <a:latin typeface="Sylfaen" charset="0"/>
              <a:hlinkClick r:id="rId3"/>
            </a:endParaRPr>
          </a:p>
          <a:p>
            <a:pPr marL="547688" lvl="1" indent="-273050">
              <a:spcBef>
                <a:spcPct val="20000"/>
              </a:spcBef>
            </a:pPr>
            <a:r>
              <a:rPr lang="en-US" sz="2600" dirty="0">
                <a:solidFill>
                  <a:srgbClr val="2A373D"/>
                </a:solidFill>
                <a:latin typeface="Sylfaen" charset="0"/>
              </a:rPr>
              <a:t>E-mail: </a:t>
            </a:r>
            <a:r>
              <a:rPr lang="en-US" sz="2600" dirty="0" smtClean="0">
                <a:solidFill>
                  <a:srgbClr val="2A373D"/>
                </a:solidFill>
                <a:latin typeface="Sylfaen" charset="0"/>
                <a:hlinkClick r:id="rId4"/>
              </a:rPr>
              <a:t>pbaghirov@erasmusplus.org.az</a:t>
            </a:r>
            <a:r>
              <a:rPr lang="en-US" sz="2600" dirty="0" smtClean="0">
                <a:solidFill>
                  <a:srgbClr val="2A373D"/>
                </a:solidFill>
                <a:latin typeface="Sylfaen" charset="0"/>
              </a:rPr>
              <a:t> </a:t>
            </a:r>
            <a:r>
              <a:rPr lang="en-US" sz="2600" dirty="0" smtClean="0">
                <a:solidFill>
                  <a:srgbClr val="2A373D"/>
                </a:solidFill>
                <a:latin typeface="Sylfaen" charset="0"/>
                <a:hlinkClick r:id="rId5"/>
              </a:rPr>
              <a:t>pbagirov</a:t>
            </a:r>
            <a:r>
              <a:rPr lang="en-US" sz="2600" dirty="0">
                <a:solidFill>
                  <a:srgbClr val="2A373D"/>
                </a:solidFill>
                <a:latin typeface="Sylfaen" charset="0"/>
                <a:hlinkClick r:id="rId5"/>
              </a:rPr>
              <a:t>@gmail.com</a:t>
            </a:r>
            <a:r>
              <a:rPr lang="en-US" sz="2600" dirty="0">
                <a:solidFill>
                  <a:srgbClr val="2A373D"/>
                </a:solidFill>
                <a:latin typeface="Sylfaen" charset="0"/>
              </a:rPr>
              <a:t> </a:t>
            </a:r>
            <a:endParaRPr lang="en-US" sz="2600" u="sng" dirty="0">
              <a:latin typeface="Sylfaen" charset="0"/>
            </a:endParaRPr>
          </a:p>
          <a:p>
            <a:pPr marL="547688" lvl="1" indent="-273050">
              <a:spcBef>
                <a:spcPct val="20000"/>
              </a:spcBef>
            </a:pPr>
            <a:r>
              <a:rPr lang="en-US" sz="2600" dirty="0">
                <a:solidFill>
                  <a:srgbClr val="2A373D"/>
                </a:solidFill>
                <a:latin typeface="Sylfaen" charset="0"/>
              </a:rPr>
              <a:t>Phone: (994 12) 4974865</a:t>
            </a:r>
          </a:p>
          <a:p>
            <a:pPr marL="547688" lvl="1" indent="-273050">
              <a:spcBef>
                <a:spcPct val="20000"/>
              </a:spcBef>
            </a:pPr>
            <a:r>
              <a:rPr lang="en-US" sz="2600" dirty="0">
                <a:solidFill>
                  <a:srgbClr val="2A373D"/>
                </a:solidFill>
                <a:latin typeface="Sylfaen" charset="0"/>
              </a:rPr>
              <a:t>             (994 50) 2038865</a:t>
            </a:r>
            <a:r>
              <a:rPr lang="en-US" sz="2600" dirty="0">
                <a:latin typeface="Sylfaen" charset="0"/>
              </a:rPr>
              <a:t/>
            </a:r>
            <a:br>
              <a:rPr lang="en-US" sz="2600" dirty="0">
                <a:latin typeface="Sylfaen" charset="0"/>
              </a:rPr>
            </a:br>
            <a:endParaRPr lang="en-US" sz="2600" dirty="0">
              <a:latin typeface="Sylfaen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868" y="4801063"/>
            <a:ext cx="3178865" cy="719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300" y="1375833"/>
            <a:ext cx="9448800" cy="39544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564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3809-15FD-45C1-8290-613EA603253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067174" y="1264180"/>
            <a:ext cx="41036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az-Latn-AZ" sz="2600" b="1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Azərbaycan</a:t>
            </a:r>
            <a:endParaRPr lang="en-GB" sz="2600" b="1" dirty="0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8" name="Picture 5" descr="azerbaijan 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16" y="2920471"/>
            <a:ext cx="36004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2"/>
          <p:cNvSpPr>
            <a:spLocks noChangeArrowheads="1"/>
          </p:cNvSpPr>
          <p:nvPr/>
        </p:nvSpPr>
        <p:spPr bwMode="auto">
          <a:xfrm>
            <a:off x="4640262" y="2068512"/>
            <a:ext cx="4144962" cy="434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2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az-Latn-AZ" sz="2400" dirty="0">
                <a:solidFill>
                  <a:srgbClr val="595959"/>
                </a:solidFill>
                <a:cs typeface="Tahoma" charset="0"/>
              </a:rPr>
              <a:t> The largest country in the South Caucasus region</a:t>
            </a:r>
          </a:p>
          <a:p>
            <a:pPr>
              <a:lnSpc>
                <a:spcPct val="80000"/>
              </a:lnSpc>
              <a:spcBef>
                <a:spcPts val="2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az-Latn-AZ" sz="2400" dirty="0">
                <a:solidFill>
                  <a:srgbClr val="595959"/>
                </a:solidFill>
                <a:cs typeface="Tahoma" charset="0"/>
              </a:rPr>
              <a:t> Po</a:t>
            </a:r>
            <a:r>
              <a:rPr lang="en-US" sz="2400" dirty="0" err="1">
                <a:solidFill>
                  <a:srgbClr val="595959"/>
                </a:solidFill>
                <a:cs typeface="Tahoma" charset="0"/>
              </a:rPr>
              <a:t>pulation</a:t>
            </a:r>
            <a:r>
              <a:rPr lang="en-US" sz="2400" dirty="0">
                <a:solidFill>
                  <a:srgbClr val="595959"/>
                </a:solidFill>
                <a:cs typeface="Tahoma" charset="0"/>
              </a:rPr>
              <a:t>: </a:t>
            </a:r>
            <a:r>
              <a:rPr lang="en-US" sz="2400" dirty="0" smtClean="0">
                <a:solidFill>
                  <a:srgbClr val="595959"/>
                </a:solidFill>
                <a:cs typeface="Tahoma" charset="0"/>
              </a:rPr>
              <a:t>9.7 </a:t>
            </a:r>
            <a:r>
              <a:rPr lang="en-US" sz="2400" dirty="0">
                <a:solidFill>
                  <a:srgbClr val="595959"/>
                </a:solidFill>
                <a:cs typeface="Tahoma" charset="0"/>
              </a:rPr>
              <a:t>Mio (</a:t>
            </a:r>
            <a:r>
              <a:rPr lang="en-US" sz="2400" dirty="0" smtClean="0">
                <a:solidFill>
                  <a:srgbClr val="595959"/>
                </a:solidFill>
                <a:cs typeface="Tahoma" charset="0"/>
              </a:rPr>
              <a:t>2013)</a:t>
            </a:r>
            <a:endParaRPr lang="en-US" sz="2400" dirty="0">
              <a:solidFill>
                <a:srgbClr val="595959"/>
              </a:solidFill>
              <a:cs typeface="Tahoma" charset="0"/>
            </a:endParaRPr>
          </a:p>
          <a:p>
            <a:pPr>
              <a:lnSpc>
                <a:spcPct val="80000"/>
              </a:lnSpc>
              <a:spcBef>
                <a:spcPts val="2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595959"/>
                </a:solidFill>
                <a:cs typeface="Tahoma" charset="0"/>
              </a:rPr>
              <a:t> Area: 86.600 </a:t>
            </a:r>
            <a:r>
              <a:rPr lang="en-US" sz="2400" dirty="0">
                <a:solidFill>
                  <a:srgbClr val="595959"/>
                </a:solidFill>
                <a:cs typeface="Tahoma" charset="0"/>
              </a:rPr>
              <a:t>km²</a:t>
            </a:r>
          </a:p>
          <a:p>
            <a:pPr>
              <a:lnSpc>
                <a:spcPct val="80000"/>
              </a:lnSpc>
              <a:spcBef>
                <a:spcPts val="2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595959"/>
                </a:solidFill>
                <a:cs typeface="Tahoma" charset="0"/>
              </a:rPr>
              <a:t> Capital: Baku</a:t>
            </a:r>
          </a:p>
          <a:p>
            <a:pPr>
              <a:lnSpc>
                <a:spcPct val="80000"/>
              </a:lnSpc>
              <a:spcBef>
                <a:spcPts val="2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400" dirty="0">
                <a:solidFill>
                  <a:srgbClr val="595959"/>
                </a:solidFill>
                <a:cs typeface="Tahoma" charset="0"/>
              </a:rPr>
              <a:t> Language: Azerbaijani</a:t>
            </a:r>
          </a:p>
          <a:p>
            <a:pPr>
              <a:lnSpc>
                <a:spcPct val="80000"/>
              </a:lnSpc>
              <a:spcBef>
                <a:spcPts val="2000"/>
              </a:spcBef>
              <a:buFontTx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400" dirty="0">
                <a:solidFill>
                  <a:srgbClr val="595959"/>
                </a:solidFill>
                <a:cs typeface="Tahoma" charset="0"/>
              </a:rPr>
              <a:t> Government: Presidential republic</a:t>
            </a:r>
          </a:p>
        </p:txBody>
      </p:sp>
      <p:pic>
        <p:nvPicPr>
          <p:cNvPr id="10" name="Picture 7" descr="azerbaijan-fl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841" y="1191683"/>
            <a:ext cx="2508250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889597" y="726601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73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3809-15FD-45C1-8290-613EA603253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69888" y="1298575"/>
            <a:ext cx="7632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ct val="30000"/>
              </a:spcAft>
            </a:pPr>
            <a:r>
              <a:rPr lang="en-US" sz="3000" b="1" dirty="0">
                <a:solidFill>
                  <a:srgbClr val="333399"/>
                </a:solidFill>
                <a:latin typeface="Tahoma" charset="0"/>
              </a:rPr>
              <a:t>Higher Education System in Azerbaijan</a:t>
            </a:r>
            <a:endParaRPr lang="en-GB" sz="3000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8" name="Content Placeholder 2"/>
          <p:cNvSpPr>
            <a:spLocks/>
          </p:cNvSpPr>
          <p:nvPr/>
        </p:nvSpPr>
        <p:spPr bwMode="auto">
          <a:xfrm>
            <a:off x="357717" y="2025650"/>
            <a:ext cx="85042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Three cycle degree system (bachelor, master and PhD)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ECTS fully adopted and Diploma supplement issued 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Most common model 240+120 credits (4+2 years)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Unified admission exams by a separate government body “State Committee on Student Admission”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Quality assurance mechanisms:</a:t>
            </a:r>
          </a:p>
          <a:p>
            <a:pPr marL="547688" lvl="1" indent="-273050" eaLnBrk="0" hangingPunct="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At institutional level – quality assurance departments – self-assessment, surveys, improvement oriented</a:t>
            </a:r>
          </a:p>
          <a:p>
            <a:pPr marL="547688" lvl="1" indent="-273050" eaLnBrk="0" hangingPunct="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At national level – Accreditation Unit at Ministry of Education (institutional and </a:t>
            </a:r>
            <a:r>
              <a:rPr lang="en-US" sz="2000" dirty="0" err="1">
                <a:solidFill>
                  <a:schemeClr val="tx2"/>
                </a:solidFill>
                <a:latin typeface="Sylfaen" charset="0"/>
              </a:rPr>
              <a:t>programme</a:t>
            </a: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 accreditation)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000" dirty="0">
                <a:solidFill>
                  <a:schemeClr val="tx2"/>
                </a:solidFill>
                <a:latin typeface="Sylfaen" charset="0"/>
              </a:rPr>
              <a:t>National Qualification Framework – still in the process of development (possible area of cooperation?)</a:t>
            </a:r>
            <a:endParaRPr lang="ru-RU" sz="2000" dirty="0">
              <a:solidFill>
                <a:schemeClr val="tx2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44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94822" y="1467908"/>
            <a:ext cx="76327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ct val="30000"/>
              </a:spcAft>
            </a:pPr>
            <a:r>
              <a:rPr lang="en-US" sz="3000" b="1" dirty="0">
                <a:solidFill>
                  <a:srgbClr val="333399"/>
                </a:solidFill>
                <a:latin typeface="Tahoma" charset="0"/>
              </a:rPr>
              <a:t>Higher Education System in Azerbaijan 			(as of </a:t>
            </a:r>
            <a:r>
              <a:rPr lang="en-US" sz="3000" b="1" dirty="0" smtClean="0">
                <a:solidFill>
                  <a:srgbClr val="333399"/>
                </a:solidFill>
                <a:latin typeface="Tahoma" charset="0"/>
              </a:rPr>
              <a:t>2014)</a:t>
            </a:r>
            <a:endParaRPr lang="en-GB" sz="3000" b="1" dirty="0">
              <a:solidFill>
                <a:srgbClr val="333399"/>
              </a:solidFill>
              <a:latin typeface="Tahoma" charset="0"/>
            </a:endParaRPr>
          </a:p>
        </p:txBody>
      </p:sp>
      <p:graphicFrame>
        <p:nvGraphicFramePr>
          <p:cNvPr id="8" name="Group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635672"/>
              </p:ext>
            </p:extLst>
          </p:nvPr>
        </p:nvGraphicFramePr>
        <p:xfrm>
          <a:off x="391584" y="2763308"/>
          <a:ext cx="8504238" cy="742950"/>
        </p:xfrm>
        <a:graphic>
          <a:graphicData uri="http://schemas.openxmlformats.org/drawingml/2006/table">
            <a:tbl>
              <a:tblPr/>
              <a:tblGrid>
                <a:gridCol w="3816350"/>
                <a:gridCol w="2511425"/>
                <a:gridCol w="21764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Total # of HEIs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54</a:t>
                      </a:r>
                      <a:endParaRPr kumimoji="0" lang="en-GB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Public (</a:t>
                      </a: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38)</a:t>
                      </a:r>
                      <a:endParaRPr kumimoji="0" lang="en-GB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Private (16)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915482"/>
              </p:ext>
            </p:extLst>
          </p:nvPr>
        </p:nvGraphicFramePr>
        <p:xfrm>
          <a:off x="391584" y="4923896"/>
          <a:ext cx="8567738" cy="742950"/>
        </p:xfrm>
        <a:graphic>
          <a:graphicData uri="http://schemas.openxmlformats.org/drawingml/2006/table">
            <a:tbl>
              <a:tblPr/>
              <a:tblGrid>
                <a:gridCol w="1903413"/>
                <a:gridCol w="1911350"/>
                <a:gridCol w="1382712"/>
                <a:gridCol w="1687513"/>
                <a:gridCol w="16827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Students</a:t>
                      </a:r>
                      <a:endParaRPr kumimoji="0" lang="ru-RU" sz="1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BA</a:t>
                      </a:r>
                      <a:endParaRPr kumimoji="0" lang="ru-RU" sz="1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MA</a:t>
                      </a:r>
                      <a:endParaRPr kumimoji="0" lang="ru-RU" sz="1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PhD</a:t>
                      </a:r>
                      <a:endParaRPr kumimoji="0" lang="ru-RU" sz="1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Total</a:t>
                      </a:r>
                      <a:endParaRPr kumimoji="0" lang="ru-RU" sz="17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Sum</a:t>
                      </a:r>
                      <a:endParaRPr kumimoji="0" lang="ru-RU" sz="17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126518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32 </a:t>
                      </a: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835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3 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941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163 146</a:t>
                      </a:r>
                      <a:endParaRPr kumimoji="0" lang="ru-RU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ylfaen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918705"/>
              </p:ext>
            </p:extLst>
          </p:nvPr>
        </p:nvGraphicFramePr>
        <p:xfrm>
          <a:off x="391584" y="3915833"/>
          <a:ext cx="8504238" cy="371475"/>
        </p:xfrm>
        <a:graphic>
          <a:graphicData uri="http://schemas.openxmlformats.org/drawingml/2006/table">
            <a:tbl>
              <a:tblPr/>
              <a:tblGrid>
                <a:gridCol w="3816350"/>
                <a:gridCol w="46878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Total # Teaching staff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16 </a:t>
                      </a:r>
                      <a:r>
                        <a:rPr kumimoji="0" lang="en-GB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" charset="0"/>
                          <a:ea typeface="ＭＳ Ｐゴシック" charset="0"/>
                          <a:cs typeface="Arial" charset="0"/>
                        </a:rPr>
                        <a:t>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79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10154" y="1264708"/>
            <a:ext cx="7632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ct val="30000"/>
              </a:spcAft>
            </a:pPr>
            <a:r>
              <a:rPr lang="en-US" sz="3000" b="1" dirty="0">
                <a:solidFill>
                  <a:srgbClr val="333399"/>
                </a:solidFill>
                <a:latin typeface="Tahoma" charset="0"/>
              </a:rPr>
              <a:t>Current HE reforms in Azerbaijan</a:t>
            </a:r>
            <a:endParaRPr lang="en-GB" sz="3000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8" name="Content Placeholder 2"/>
          <p:cNvSpPr>
            <a:spLocks/>
          </p:cNvSpPr>
          <p:nvPr/>
        </p:nvSpPr>
        <p:spPr bwMode="auto">
          <a:xfrm>
            <a:off x="233891" y="1912408"/>
            <a:ext cx="85042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Curriculum Development (Focus on joint degree </a:t>
            </a:r>
            <a:r>
              <a:rPr lang="en-US" sz="2700" dirty="0" err="1">
                <a:solidFill>
                  <a:srgbClr val="1F497D"/>
                </a:solidFill>
                <a:latin typeface="Sylfaen" charset="0"/>
              </a:rPr>
              <a:t>programmes</a:t>
            </a: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)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University Autonomy 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Development of NQF-based academic standards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dirty="0" err="1">
                <a:solidFill>
                  <a:srgbClr val="1F497D"/>
                </a:solidFill>
                <a:latin typeface="Sylfaen" charset="0"/>
              </a:rPr>
              <a:t>Programme</a:t>
            </a: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 accreditation (in regulated professions: medicine, education, law)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Improvement of university quality and management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New financing formula development (student voucher)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US" sz="2700" dirty="0">
                <a:solidFill>
                  <a:srgbClr val="1F497D"/>
                </a:solidFill>
                <a:latin typeface="Sylfaen" charset="0"/>
              </a:rPr>
              <a:t>Development of Competitive Innovation Funds for HEI</a:t>
            </a:r>
          </a:p>
          <a:p>
            <a:pPr marL="273050" indent="-27305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endParaRPr lang="en-US" sz="2700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7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44022" y="1315509"/>
            <a:ext cx="7632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en-US" sz="3000" b="1" dirty="0">
                <a:solidFill>
                  <a:srgbClr val="333399"/>
                </a:solidFill>
                <a:latin typeface="Tahoma" charset="0"/>
              </a:rPr>
              <a:t>Tempus in Azerbaijan</a:t>
            </a:r>
            <a:endParaRPr lang="en-GB" sz="3000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8" name="Content Placeholder 2"/>
          <p:cNvSpPr>
            <a:spLocks/>
          </p:cNvSpPr>
          <p:nvPr/>
        </p:nvSpPr>
        <p:spPr bwMode="auto">
          <a:xfrm>
            <a:off x="412222" y="1980142"/>
            <a:ext cx="85042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Bologna process membership since 2005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endParaRPr lang="en-GB" sz="2400" dirty="0">
              <a:solidFill>
                <a:srgbClr val="1F497D"/>
              </a:solidFill>
              <a:latin typeface="Sylfaen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In Tempus since 1995 (</a:t>
            </a:r>
            <a:r>
              <a:rPr lang="en-GB" sz="2400" dirty="0" smtClean="0">
                <a:solidFill>
                  <a:srgbClr val="1F497D"/>
                </a:solidFill>
                <a:latin typeface="Sylfaen" charset="0"/>
              </a:rPr>
              <a:t>ENI </a:t>
            </a: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East)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endParaRPr lang="en-GB" sz="2400" dirty="0">
              <a:solidFill>
                <a:srgbClr val="1F497D"/>
              </a:solidFill>
              <a:latin typeface="Sylfaen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Experience of regional and cross-regional cooperation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endParaRPr lang="en-GB" sz="2400" dirty="0">
              <a:solidFill>
                <a:srgbClr val="1F497D"/>
              </a:solidFill>
              <a:latin typeface="Sylfaen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dirty="0" smtClean="0">
                <a:solidFill>
                  <a:srgbClr val="1F497D"/>
                </a:solidFill>
                <a:latin typeface="Sylfaen" charset="0"/>
              </a:rPr>
              <a:t>45</a:t>
            </a:r>
            <a:r>
              <a:rPr lang="en-GB" sz="2400" dirty="0" smtClean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projects total. In Tempus IV (2008-</a:t>
            </a:r>
            <a:r>
              <a:rPr lang="en-GB" sz="2400" dirty="0" smtClean="0">
                <a:solidFill>
                  <a:srgbClr val="1F497D"/>
                </a:solidFill>
                <a:latin typeface="Sylfaen" charset="0"/>
              </a:rPr>
              <a:t>2013) 30 </a:t>
            </a: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projects awarded,  </a:t>
            </a:r>
            <a:r>
              <a:rPr lang="en-GB" dirty="0" smtClean="0">
                <a:solidFill>
                  <a:srgbClr val="1F497D"/>
                </a:solidFill>
                <a:latin typeface="Sylfaen" charset="0"/>
              </a:rPr>
              <a:t>22</a:t>
            </a:r>
            <a:r>
              <a:rPr lang="en-GB" sz="2400" dirty="0" smtClean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on-going, </a:t>
            </a:r>
            <a:r>
              <a:rPr lang="az-Latn-AZ" sz="2400" dirty="0" smtClean="0">
                <a:solidFill>
                  <a:srgbClr val="1F497D"/>
                </a:solidFill>
                <a:latin typeface="Sylfaen" charset="0"/>
              </a:rPr>
              <a:t>26</a:t>
            </a:r>
            <a:r>
              <a:rPr lang="en-GB" sz="2400" dirty="0" smtClean="0">
                <a:solidFill>
                  <a:srgbClr val="1F497D"/>
                </a:solidFill>
                <a:latin typeface="Sylfaen" charset="0"/>
              </a:rPr>
              <a:t> </a:t>
            </a: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institutions involved.  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endParaRPr lang="en-GB" sz="2400" dirty="0">
              <a:solidFill>
                <a:srgbClr val="1F497D"/>
              </a:solidFill>
              <a:latin typeface="Sylfaen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400" dirty="0">
                <a:solidFill>
                  <a:srgbClr val="1F497D"/>
                </a:solidFill>
                <a:latin typeface="Sylfaen" charset="0"/>
              </a:rPr>
              <a:t>Network of “Tempus-experienced” public and private HEIs</a:t>
            </a:r>
            <a:endParaRPr lang="ru-RU" sz="2400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088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74688" y="1281643"/>
            <a:ext cx="76327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sz="3000" b="1" dirty="0">
                <a:solidFill>
                  <a:srgbClr val="333399"/>
                </a:solidFill>
                <a:latin typeface="Tahoma" charset="0"/>
              </a:rPr>
              <a:t>National </a:t>
            </a:r>
            <a:r>
              <a:rPr lang="az-Latn-AZ" sz="3000" b="1" dirty="0" smtClean="0">
                <a:solidFill>
                  <a:srgbClr val="333399"/>
                </a:solidFill>
                <a:latin typeface="Tahoma" charset="0"/>
              </a:rPr>
              <a:t>Erasmus+ </a:t>
            </a:r>
            <a:r>
              <a:rPr lang="az-Latn-AZ" sz="3000" b="1" dirty="0">
                <a:solidFill>
                  <a:srgbClr val="333399"/>
                </a:solidFill>
                <a:latin typeface="Tahoma" charset="0"/>
              </a:rPr>
              <a:t>Office in Azerbaijan</a:t>
            </a:r>
            <a:endParaRPr lang="en-GB" sz="3000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242888" y="1929343"/>
            <a:ext cx="85042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r>
              <a:rPr lang="en-GB" sz="2000" b="1" u="sng" dirty="0">
                <a:solidFill>
                  <a:srgbClr val="1F497D"/>
                </a:solidFill>
                <a:latin typeface="Sylfaen" charset="0"/>
              </a:rPr>
              <a:t>Overall objective: 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r>
              <a:rPr lang="en-GB" sz="2000" b="1" dirty="0">
                <a:solidFill>
                  <a:srgbClr val="1F497D"/>
                </a:solidFill>
                <a:latin typeface="Sylfaen" charset="0"/>
              </a:rPr>
              <a:t>	“</a:t>
            </a:r>
            <a:r>
              <a:rPr lang="en-GB" sz="2000" dirty="0">
                <a:solidFill>
                  <a:srgbClr val="1F497D"/>
                </a:solidFill>
                <a:latin typeface="Sylfaen" charset="0"/>
              </a:rPr>
              <a:t>to improve relevance, effectiveness and impact of the </a:t>
            </a:r>
            <a:r>
              <a:rPr lang="en-GB" sz="2000" dirty="0" smtClean="0">
                <a:solidFill>
                  <a:srgbClr val="1F497D"/>
                </a:solidFill>
                <a:latin typeface="Sylfaen" charset="0"/>
              </a:rPr>
              <a:t>Erasmus+ </a:t>
            </a:r>
            <a:r>
              <a:rPr lang="en-GB" sz="2000" dirty="0">
                <a:solidFill>
                  <a:srgbClr val="1F497D"/>
                </a:solidFill>
                <a:latin typeface="Sylfaen" charset="0"/>
              </a:rPr>
              <a:t>Programme in the country through assistance to European Commission’s services and national authorities in the </a:t>
            </a:r>
            <a:r>
              <a:rPr lang="en-GB" sz="2000" dirty="0" smtClean="0">
                <a:solidFill>
                  <a:srgbClr val="1F497D"/>
                </a:solidFill>
                <a:latin typeface="Sylfaen" charset="0"/>
              </a:rPr>
              <a:t>Erasmus+ </a:t>
            </a:r>
            <a:r>
              <a:rPr lang="en-GB" sz="2000" dirty="0">
                <a:solidFill>
                  <a:srgbClr val="1F497D"/>
                </a:solidFill>
                <a:latin typeface="Sylfaen" charset="0"/>
              </a:rPr>
              <a:t>programme implementation”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endParaRPr lang="en-GB" sz="2000" dirty="0">
              <a:solidFill>
                <a:srgbClr val="1F497D"/>
              </a:solidFill>
              <a:latin typeface="Sylfaen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None/>
            </a:pPr>
            <a:r>
              <a:rPr lang="en-GB" sz="2000" b="1" u="sng" dirty="0">
                <a:solidFill>
                  <a:srgbClr val="1F497D"/>
                </a:solidFill>
                <a:latin typeface="Sylfaen" charset="0"/>
              </a:rPr>
              <a:t>Specific objectives: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000" dirty="0">
                <a:solidFill>
                  <a:srgbClr val="1F497D"/>
                </a:solidFill>
                <a:latin typeface="Sylfaen" charset="0"/>
              </a:rPr>
              <a:t>Promotion of the programme and assistance to potential applicants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000" dirty="0">
                <a:solidFill>
                  <a:srgbClr val="1F497D"/>
                </a:solidFill>
                <a:latin typeface="Sylfaen" charset="0"/>
              </a:rPr>
              <a:t>Monitoring of </a:t>
            </a:r>
            <a:r>
              <a:rPr lang="en-GB" sz="2000" dirty="0" smtClean="0">
                <a:solidFill>
                  <a:srgbClr val="1F497D"/>
                </a:solidFill>
                <a:latin typeface="Sylfaen" charset="0"/>
              </a:rPr>
              <a:t>CBHE Projects</a:t>
            </a:r>
            <a:endParaRPr lang="en-GB" sz="2000" dirty="0">
              <a:solidFill>
                <a:srgbClr val="1F497D"/>
              </a:solidFill>
              <a:latin typeface="Sylfaen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000" dirty="0">
                <a:solidFill>
                  <a:srgbClr val="1F497D"/>
                </a:solidFill>
                <a:latin typeface="Sylfaen" charset="0"/>
              </a:rPr>
              <a:t>Promoting Bologna process and providing information on the implementation of reforms (organization of seminars, conferences, conducting studies)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CD6600"/>
              </a:buClr>
              <a:buFont typeface="Wingdings" charset="0"/>
              <a:buChar char="§"/>
            </a:pPr>
            <a:r>
              <a:rPr lang="en-GB" sz="2000" dirty="0">
                <a:solidFill>
                  <a:srgbClr val="1F497D"/>
                </a:solidFill>
                <a:latin typeface="Sylfaen" charset="0"/>
              </a:rPr>
              <a:t>Engagement in more structured dialogue with educational authorities, involving higher education stakeholders. </a:t>
            </a:r>
            <a:endParaRPr lang="ru-RU" sz="2000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40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470555" y="1247776"/>
            <a:ext cx="7632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AREAS OF COOPERATION UNDER ERASMUS+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242888" y="1929343"/>
            <a:ext cx="850423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Capacity Building in Higher Education (CBHE-former Tempus)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Credit mobility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>
              <a:solidFill>
                <a:srgbClr val="1F497D"/>
              </a:solidFill>
              <a:latin typeface="Sylfaen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200" b="1" u="sng" dirty="0" smtClean="0">
                <a:solidFill>
                  <a:srgbClr val="1F497D"/>
                </a:solidFill>
                <a:latin typeface="Sylfaen" charset="0"/>
              </a:rPr>
              <a:t>Joint Degree Master Programme</a:t>
            </a:r>
            <a:endParaRPr lang="ru-RU" sz="2200" dirty="0">
              <a:solidFill>
                <a:srgbClr val="1F497D"/>
              </a:solidFill>
              <a:latin typeface="Sylfae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75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57753" y="1315510"/>
            <a:ext cx="9095845" cy="1495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6575" indent="-5365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Aft>
                <a:spcPct val="30000"/>
              </a:spcAft>
            </a:pPr>
            <a:r>
              <a:rPr lang="az-Latn-AZ" b="1" dirty="0" smtClean="0">
                <a:solidFill>
                  <a:srgbClr val="333399"/>
                </a:solidFill>
                <a:latin typeface="Tahoma" charset="0"/>
              </a:rPr>
              <a:t>AZERBAIJAN NATIONAL </a:t>
            </a:r>
            <a:r>
              <a:rPr lang="az-Latn-AZ" b="1" dirty="0">
                <a:solidFill>
                  <a:srgbClr val="333399"/>
                </a:solidFill>
                <a:latin typeface="Tahoma" charset="0"/>
              </a:rPr>
              <a:t>PRIORITIES UNDER CURRENT ERASMUS+ CBHE CALL</a:t>
            </a:r>
            <a:endParaRPr lang="en-GB" b="1" dirty="0">
              <a:solidFill>
                <a:srgbClr val="333399"/>
              </a:solidFill>
              <a:latin typeface="Tahoma" charset="0"/>
            </a:endParaRPr>
          </a:p>
          <a:p>
            <a:pPr algn="ctr">
              <a:spcAft>
                <a:spcPct val="30000"/>
              </a:spcAft>
            </a:pPr>
            <a:endParaRPr lang="en-GB" b="1" dirty="0">
              <a:solidFill>
                <a:srgbClr val="333399"/>
              </a:solidFill>
              <a:latin typeface="Tahoma" charset="0"/>
            </a:endParaRPr>
          </a:p>
        </p:txBody>
      </p:sp>
      <p:sp>
        <p:nvSpPr>
          <p:cNvPr id="10" name="Content Placeholder 2"/>
          <p:cNvSpPr>
            <a:spLocks/>
          </p:cNvSpPr>
          <p:nvPr/>
        </p:nvSpPr>
        <p:spPr bwMode="auto">
          <a:xfrm>
            <a:off x="242888" y="1929343"/>
            <a:ext cx="96631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GB" sz="2200" b="1" u="sng" dirty="0" smtClean="0">
              <a:solidFill>
                <a:srgbClr val="1F497D"/>
              </a:solidFill>
              <a:latin typeface="Sylfaen" charset="0"/>
            </a:endParaRPr>
          </a:p>
          <a:p>
            <a:pPr eaLnBrk="0" hangingPunct="0">
              <a:spcBef>
                <a:spcPct val="20000"/>
              </a:spcBef>
              <a:buClr>
                <a:srgbClr val="CD6600"/>
              </a:buClr>
            </a:pPr>
            <a:r>
              <a:rPr lang="en-GB" sz="2000" b="1" u="sng" dirty="0" smtClean="0">
                <a:latin typeface="Sylfaen" charset="0"/>
              </a:rPr>
              <a:t>Category </a:t>
            </a:r>
            <a:r>
              <a:rPr lang="en-GB" sz="2000" b="1" u="sng" dirty="0">
                <a:latin typeface="Sylfaen" charset="0"/>
              </a:rPr>
              <a:t>A (Curriculum Development </a:t>
            </a:r>
            <a:r>
              <a:rPr lang="en-US" sz="2000" b="1" u="sng" dirty="0">
                <a:latin typeface="Sylfaen" charset="0"/>
              </a:rPr>
              <a:t>–</a:t>
            </a:r>
            <a:r>
              <a:rPr lang="en-GB" sz="2000" b="1" u="sng" dirty="0">
                <a:latin typeface="Sylfaen" charset="0"/>
              </a:rPr>
              <a:t> VALID ONLY FOR JOINT PROJECTS!</a:t>
            </a:r>
            <a:r>
              <a:rPr lang="en-GB" sz="2000" b="1" u="sng" dirty="0">
                <a:latin typeface="Sylfaen" charset="0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000" b="1" u="sng" dirty="0" smtClean="0">
                <a:solidFill>
                  <a:srgbClr val="1F497D"/>
                </a:solidFill>
                <a:latin typeface="Sylfaen" charset="0"/>
              </a:rPr>
              <a:t>Teacher training and Education Science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 smtClean="0">
                <a:solidFill>
                  <a:srgbClr val="1F497D"/>
                </a:solidFill>
                <a:latin typeface="Sylfaen" charset="0"/>
              </a:rPr>
              <a:t>Life </a:t>
            </a: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sciences </a:t>
            </a:r>
            <a:endParaRPr lang="en-US" sz="2000" b="1" u="sng" dirty="0" smtClean="0">
              <a:solidFill>
                <a:srgbClr val="1F497D"/>
              </a:solidFill>
              <a:latin typeface="Sylfaen" charset="0"/>
            </a:endParaRP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GB" sz="2000" b="1" u="sng" dirty="0">
                <a:solidFill>
                  <a:srgbClr val="1F497D"/>
                </a:solidFill>
                <a:latin typeface="Sylfaen" charset="0"/>
              </a:rPr>
              <a:t>Physical Sciences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Engineering and engineering trades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Manufacturing and processing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Architecture and building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Agriculture, forestry and fishery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Health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Transport services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r>
              <a:rPr lang="en-US" sz="2000" b="1" u="sng" dirty="0">
                <a:solidFill>
                  <a:srgbClr val="1F497D"/>
                </a:solidFill>
                <a:latin typeface="Sylfaen" charset="0"/>
              </a:rPr>
              <a:t>Others (Multidisciplinary, Interdisciplinary)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CD6600"/>
              </a:buClr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7384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9_ruffio_0110_building_on_resul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Verdana" pitchFamily="34" charset="0"/>
            <a:sym typeface="Webdings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Verdana" pitchFamily="34" charset="0"/>
            <a:sym typeface="Webdings" pitchFamily="18" charset="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CA58AFA150E14186F82329272FF7A8" ma:contentTypeVersion="3" ma:contentTypeDescription="Create a new document." ma:contentTypeScope="" ma:versionID="ae82fe2decaedfe0477810f6be5888a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e5db682b37e7972ee8b6ef4a5d8441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018084-0CEE-434C-8915-294FC14179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0905D6-5295-4BAB-9B2D-C9D1F76C9C1A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62ED66A-7D25-4211-AC4D-9413F8A2E8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29_ruffio_0110_building_on_results.potx</Template>
  <TotalTime>761</TotalTime>
  <Words>1039</Words>
  <Application>Microsoft Macintosh PowerPoint</Application>
  <PresentationFormat>A4 Paper (210x297 mm)</PresentationFormat>
  <Paragraphs>173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29_ruffio_0110_building_on_results</vt:lpstr>
      <vt:lpstr>National and regional priorities in capacity building projects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sladdch</dc:creator>
  <cp:lastModifiedBy>Parviz</cp:lastModifiedBy>
  <cp:revision>85</cp:revision>
  <cp:lastPrinted>2014-09-26T16:38:48Z</cp:lastPrinted>
  <dcterms:created xsi:type="dcterms:W3CDTF">2014-04-04T10:23:11Z</dcterms:created>
  <dcterms:modified xsi:type="dcterms:W3CDTF">2015-01-08T08:52:00Z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_Format">
    <vt:lpwstr>PPT Document</vt:lpwstr>
  </property>
  <property fmtid="{D5CDD505-2E9C-101B-9397-08002B2CF9AE}" pid="4" name="Supplier">
    <vt:lpwstr/>
  </property>
  <property fmtid="{D5CDD505-2E9C-101B-9397-08002B2CF9AE}" pid="5" name="_Contributor">
    <vt:lpwstr/>
  </property>
  <property fmtid="{D5CDD505-2E9C-101B-9397-08002B2CF9AE}" pid="6" name="Link To Folder">
    <vt:lpwstr>, </vt:lpwstr>
  </property>
  <property fmtid="{D5CDD505-2E9C-101B-9397-08002B2CF9AE}" pid="7" name="edomec">
    <vt:lpwstr>10.02.04.82      IT Sector</vt:lpwstr>
  </property>
  <property fmtid="{D5CDD505-2E9C-101B-9397-08002B2CF9AE}" pid="8" name="docID">
    <vt:lpwstr/>
  </property>
  <property fmtid="{D5CDD505-2E9C-101B-9397-08002B2CF9AE}" pid="9" name="_ResourceType">
    <vt:lpwstr/>
  </property>
  <property fmtid="{D5CDD505-2E9C-101B-9397-08002B2CF9AE}" pid="10" name="Subject">
    <vt:lpwstr/>
  </property>
  <property fmtid="{D5CDD505-2E9C-101B-9397-08002B2CF9AE}" pid="11" name="Keywords">
    <vt:lpwstr/>
  </property>
  <property fmtid="{D5CDD505-2E9C-101B-9397-08002B2CF9AE}" pid="12" name="_Author">
    <vt:lpwstr>sladdch</vt:lpwstr>
  </property>
  <property fmtid="{D5CDD505-2E9C-101B-9397-08002B2CF9AE}" pid="13" name="_Category">
    <vt:lpwstr/>
  </property>
  <property fmtid="{D5CDD505-2E9C-101B-9397-08002B2CF9AE}" pid="14" name="Slides">
    <vt:lpwstr>107</vt:lpwstr>
  </property>
  <property fmtid="{D5CDD505-2E9C-101B-9397-08002B2CF9AE}" pid="15" name="Categories">
    <vt:lpwstr/>
  </property>
  <property fmtid="{D5CDD505-2E9C-101B-9397-08002B2CF9AE}" pid="16" name="Approval Level">
    <vt:lpwstr/>
  </property>
  <property fmtid="{D5CDD505-2E9C-101B-9397-08002B2CF9AE}" pid="17" name="_Comments">
    <vt:lpwstr/>
  </property>
  <property fmtid="{D5CDD505-2E9C-101B-9397-08002B2CF9AE}" pid="18" name="Assigned To">
    <vt:lpwstr/>
  </property>
  <property fmtid="{D5CDD505-2E9C-101B-9397-08002B2CF9AE}" pid="19" name="URL">
    <vt:lpwstr/>
  </property>
  <property fmtid="{D5CDD505-2E9C-101B-9397-08002B2CF9AE}" pid="20" name="Language">
    <vt:lpwstr/>
  </property>
  <property fmtid="{D5CDD505-2E9C-101B-9397-08002B2CF9AE}" pid="21" name="ContentTypeId">
    <vt:lpwstr>0x010100AECA58AFA150E14186F82329272FF7A8</vt:lpwstr>
  </property>
</Properties>
</file>