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8" r:id="rId1"/>
  </p:sldMasterIdLst>
  <p:notesMasterIdLst>
    <p:notesMasterId r:id="rId23"/>
  </p:notesMasterIdLst>
  <p:handoutMasterIdLst>
    <p:handoutMasterId r:id="rId24"/>
  </p:handoutMasterIdLst>
  <p:sldIdLst>
    <p:sldId id="466" r:id="rId2"/>
    <p:sldId id="470" r:id="rId3"/>
    <p:sldId id="471" r:id="rId4"/>
    <p:sldId id="472" r:id="rId5"/>
    <p:sldId id="473" r:id="rId6"/>
    <p:sldId id="480" r:id="rId7"/>
    <p:sldId id="474" r:id="rId8"/>
    <p:sldId id="475" r:id="rId9"/>
    <p:sldId id="476" r:id="rId10"/>
    <p:sldId id="477" r:id="rId11"/>
    <p:sldId id="481" r:id="rId12"/>
    <p:sldId id="482" r:id="rId13"/>
    <p:sldId id="484" r:id="rId14"/>
    <p:sldId id="485" r:id="rId15"/>
    <p:sldId id="486" r:id="rId16"/>
    <p:sldId id="487" r:id="rId17"/>
    <p:sldId id="489" r:id="rId18"/>
    <p:sldId id="490" r:id="rId19"/>
    <p:sldId id="491" r:id="rId20"/>
    <p:sldId id="492" r:id="rId21"/>
    <p:sldId id="493" r:id="rId22"/>
  </p:sldIdLst>
  <p:sldSz cx="9144000" cy="6858000" type="screen4x3"/>
  <p:notesSz cx="6934200" cy="93980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AD5B4B"/>
    <a:srgbClr val="FFFFCC"/>
    <a:srgbClr val="000B10"/>
    <a:srgbClr val="000000"/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 snapToGrid="0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694"/>
    </p:cViewPr>
  </p:sorterViewPr>
  <p:notesViewPr>
    <p:cSldViewPr snapToGrid="0">
      <p:cViewPr varScale="1">
        <p:scale>
          <a:sx n="27" d="100"/>
          <a:sy n="27" d="100"/>
        </p:scale>
        <p:origin x="-1284" y="-84"/>
      </p:cViewPr>
      <p:guideLst>
        <p:guide orient="horz" pos="2960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1E8D758E-2C0C-4A56-9486-CE9DE3BECBE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7723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9500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95800"/>
            <a:ext cx="5105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Klepnutím lze upravit styly předlohy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Třetí úroveň</a:t>
            </a:r>
          </a:p>
          <a:p>
            <a:pPr lvl="3"/>
            <a:r>
              <a:rPr lang="sk-SK" smtClean="0"/>
              <a:t>Čtvrtá úroveň</a:t>
            </a:r>
          </a:p>
          <a:p>
            <a:pPr lvl="4"/>
            <a:r>
              <a:rPr lang="sk-SK" smtClean="0"/>
              <a:t>Pátá úroveň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915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1"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DD6B35B-D761-4074-A2C1-F94EF76EB81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8370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sk-SK" altLang="en-US"/>
              <a:t>Kliknite sem a upravte štýl predlohy nadpisov.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sk-SK" altLang="en-US"/>
              <a:t>Kliknite sem a upravte štýl predlohy podnadpisov.</a:t>
            </a:r>
          </a:p>
        </p:txBody>
      </p:sp>
      <p:sp>
        <p:nvSpPr>
          <p:cNvPr id="11571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572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" name="Picture 10" descr="eu_flag_tempu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210" y="6296490"/>
            <a:ext cx="1343706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4628274" y="6324217"/>
            <a:ext cx="4482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I</a:t>
            </a:r>
            <a:r>
              <a:rPr lang="sk-SK" sz="1200" b="0" i="0" u="none" strike="noStrike" kern="1200" baseline="0" dirty="0" err="1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nštruktážny</a:t>
            </a:r>
            <a:r>
              <a:rPr lang="sk-SK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seminár pre vysoké školy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lang="sk-SK" sz="1200" b="0" i="0" u="none" strike="noStrike" kern="1200" baseline="0" dirty="0" smtClean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sk-SK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13. Január 2015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11" name="Picture 10" descr="STU-FCHPT-anfh_prehl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98476" y="6232000"/>
            <a:ext cx="2989179" cy="6382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3179606-21EE-4F11-B325-3FD684AD5EA3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826A30A-5E0A-403E-8944-8FF6B5465648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6D3DAA5-F913-440B-B377-AA6444AA19FF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203A-7045-46CC-980C-866873FA3A98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7EF3443-48FA-4F98-8741-BD275A1A3B14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3023368-F9DC-4E54-A7F0-EE27D5627A1A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487DB64-3D55-4304-A0EA-F3881277A9D6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A37898E-F048-483D-B49A-BB8B628E3214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80AD162-6510-4BDB-BBC7-44BEB8CFE00B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F140B3-D9C0-4D7C-BD2A-495483152D96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1AD1F2-64C2-46EB-82F7-EAAF6AF63734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9ED91E-BBDE-43D9-B57D-6D812EA49438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C26B6E-8DAA-47D7-91F3-99C59BE60FF0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AD3475-85CF-4006-958B-9756DCD325D3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B412FB2-D977-49C3-BD92-7C99CB19DF84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41E6E17-345C-46C6-9060-17F43A6C204B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CB16C08-0CE2-43F4-ADF2-90E477A74D77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AA26407-4BD6-4717-8C0D-92E1E797E478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DD3B408-97DA-4ABC-9DF3-2A6EC97D305D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0217C43-9DCD-411D-B75A-DFBA0B10F08A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FEB4F6-C08B-4D8D-A697-CCC1D6767670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3FA52D-B0C6-4BF3-84AE-0A8CE4F55B24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3EF29C0-95EB-4F28-AF60-6538504B7C5C}" type="datetime1">
              <a:rPr lang="sk-SK"/>
              <a:pPr/>
              <a:t>11. 1. 2015</a:t>
            </a:fld>
            <a:endParaRPr lang="sk-S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k-S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F11219D-4B3A-40A6-B1A1-98EFD38064A5}" type="slidenum">
              <a:rPr lang="sk-SK" altLang="en-US"/>
              <a:pPr/>
              <a:t>‹#›</a:t>
            </a:fld>
            <a:endParaRPr lang="sk-S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 smtClean="0"/>
              <a:t>Kliknite sem a upravte štýl predlohy nadpisov.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en-US" smtClean="0"/>
              <a:t>Kliknite sem a upravte štýly predlohy textu.</a:t>
            </a:r>
          </a:p>
          <a:p>
            <a:pPr lvl="1"/>
            <a:r>
              <a:rPr lang="sk-SK" altLang="en-US" smtClean="0"/>
              <a:t>Druhá úroveň</a:t>
            </a:r>
          </a:p>
          <a:p>
            <a:pPr lvl="2"/>
            <a:r>
              <a:rPr lang="sk-SK" altLang="en-US" smtClean="0"/>
              <a:t>Tretia úroveň</a:t>
            </a:r>
          </a:p>
          <a:p>
            <a:pPr lvl="3"/>
            <a:r>
              <a:rPr lang="sk-SK" altLang="en-US" smtClean="0"/>
              <a:t>Štvrtá úroveň</a:t>
            </a:r>
          </a:p>
          <a:p>
            <a:pPr lvl="4"/>
            <a:r>
              <a:rPr lang="sk-SK" altLang="en-US" smtClean="0"/>
              <a:t>Piata úroveň</a:t>
            </a:r>
          </a:p>
        </p:txBody>
      </p:sp>
      <p:sp>
        <p:nvSpPr>
          <p:cNvPr id="114695" name="Freeform 7"/>
          <p:cNvSpPr>
            <a:spLocks noChangeArrowheads="1"/>
          </p:cNvSpPr>
          <p:nvPr/>
        </p:nvSpPr>
        <p:spPr bwMode="auto">
          <a:xfrm>
            <a:off x="381000" y="1030476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469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" name="Picture 10" descr="eu_flag_tempus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14210" y="6296490"/>
            <a:ext cx="1343706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2"/>
          <p:cNvSpPr txBox="1">
            <a:spLocks noChangeArrowheads="1"/>
          </p:cNvSpPr>
          <p:nvPr userDrawn="1"/>
        </p:nvSpPr>
        <p:spPr bwMode="auto">
          <a:xfrm>
            <a:off x="4501274" y="6298817"/>
            <a:ext cx="4482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I</a:t>
            </a:r>
            <a:r>
              <a:rPr lang="sk-SK" sz="1200" b="0" i="0" u="none" strike="noStrike" kern="1200" baseline="0" dirty="0" err="1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nštruktážny</a:t>
            </a:r>
            <a:r>
              <a:rPr lang="sk-SK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seminár pre vysoké školy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lang="sk-SK" sz="1200" b="0" i="0" u="none" strike="noStrike" kern="1200" baseline="0" dirty="0" smtClean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endParaRPr>
          </a:p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r>
              <a:rPr lang="sk-SK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13. Január 2015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rPr>
              <a:t> </a:t>
            </a:r>
            <a:endParaRPr lang="en-US" sz="1200" b="0" i="0" u="none" strike="noStrike" kern="1200" baseline="0" dirty="0">
              <a:solidFill>
                <a:schemeClr val="tx1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pic>
        <p:nvPicPr>
          <p:cNvPr id="11" name="Picture 10" descr="STU-FCHPT-anfh_prehl1.pn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98476" y="6232000"/>
            <a:ext cx="2989179" cy="6382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 bwMode="auto">
          <a:xfrm>
            <a:off x="567045" y="1303338"/>
            <a:ext cx="8331296" cy="249142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b="1" dirty="0" smtClean="0"/>
              <a:t>NETREL - 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4000" b="1" dirty="0"/>
              <a:t>Network for </a:t>
            </a:r>
            <a:r>
              <a:rPr lang="en-US" sz="4000" b="1" dirty="0" smtClean="0"/>
              <a:t>E</a:t>
            </a:r>
            <a:r>
              <a:rPr lang="ru-RU" sz="4000" b="1" dirty="0" smtClean="0"/>
              <a:t>ducation </a:t>
            </a:r>
            <a:r>
              <a:rPr lang="ru-RU" sz="4000" b="1" dirty="0"/>
              <a:t>and </a:t>
            </a:r>
            <a:r>
              <a:rPr lang="en-US" sz="4000" b="1" dirty="0" smtClean="0"/>
              <a:t>T</a:t>
            </a:r>
            <a:r>
              <a:rPr lang="sk-SK" sz="4000" b="1" dirty="0" smtClean="0"/>
              <a:t>R</a:t>
            </a:r>
            <a:r>
              <a:rPr lang="ru-RU" sz="4000" b="1" dirty="0" smtClean="0"/>
              <a:t>aining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4000" b="1" dirty="0"/>
              <a:t>for public </a:t>
            </a:r>
            <a:r>
              <a:rPr lang="en-US" sz="4000" b="1" dirty="0" smtClean="0"/>
              <a:t>E</a:t>
            </a:r>
            <a:r>
              <a:rPr lang="ru-RU" sz="4000" b="1" dirty="0" smtClean="0"/>
              <a:t>nvironmental </a:t>
            </a:r>
            <a:r>
              <a:rPr lang="en-US" sz="4000" b="1" dirty="0"/>
              <a:t>L</a:t>
            </a:r>
            <a:r>
              <a:rPr lang="ru-RU" sz="4000" b="1" dirty="0" smtClean="0"/>
              <a:t>aboratories</a:t>
            </a:r>
            <a:r>
              <a:rPr lang="en-US" sz="4000" b="1" dirty="0"/>
              <a:t/>
            </a:r>
            <a:br>
              <a:rPr lang="en-US" sz="4000" b="1" dirty="0"/>
            </a:br>
            <a:endParaRPr lang="cs-CZ" sz="40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931076" y="4178908"/>
            <a:ext cx="557877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sz="2400" dirty="0"/>
              <a:t>530554-TEMPUS-1-2012-1-SK-JPHES</a:t>
            </a:r>
            <a:endParaRPr lang="en-US" sz="2400" dirty="0"/>
          </a:p>
          <a:p>
            <a:endParaRPr lang="en-US" sz="2000" dirty="0"/>
          </a:p>
          <a:p>
            <a:pPr algn="ctr"/>
            <a:r>
              <a:rPr lang="en-US" sz="3600" dirty="0">
                <a:solidFill>
                  <a:srgbClr val="FF0000"/>
                </a:solidFill>
              </a:rPr>
              <a:t>Ivan </a:t>
            </a:r>
            <a:r>
              <a:rPr lang="sk-SK" sz="3600" dirty="0">
                <a:solidFill>
                  <a:srgbClr val="FF0000"/>
                </a:solidFill>
              </a:rPr>
              <a:t>Špánik</a:t>
            </a:r>
            <a:r>
              <a:rPr lang="sr-Latn-CS" sz="3600" dirty="0"/>
              <a:t> </a:t>
            </a:r>
          </a:p>
          <a:p>
            <a:pPr algn="ctr"/>
            <a:endParaRPr lang="sr-Latn-CS" sz="2000" dirty="0"/>
          </a:p>
          <a:p>
            <a:pPr algn="ctr"/>
            <a:r>
              <a:rPr lang="en-US" sz="2400" dirty="0"/>
              <a:t>http://www.netrel.uns.ac.rs/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NETREL </a:t>
            </a:r>
            <a:r>
              <a:rPr lang="sk-SK" b="1" dirty="0">
                <a:solidFill>
                  <a:srgbClr val="FF0000"/>
                </a:solidFill>
                <a:latin typeface="Arial" charset="0"/>
                <a:cs typeface="Arial" charset="0"/>
              </a:rPr>
              <a:t>aktivity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5840"/>
            <a:ext cx="8107680" cy="512064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4. Dissemination of project results</a:t>
            </a:r>
          </a:p>
          <a:p>
            <a:pPr marL="0" indent="0" algn="just">
              <a:buNone/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2400" b="1" dirty="0" err="1" smtClean="0">
                <a:latin typeface="Times New Roman" pitchFamily="18" charset="0"/>
                <a:cs typeface="Times New Roman" pitchFamily="18" charset="0"/>
              </a:rPr>
              <a:t>ktivity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Otvorená diskusia s pracovníkmi inštitúcií zaoberajúcimi sa tvorbou legislatívy v Srbsku a BIH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5. Quality assessment</a:t>
            </a:r>
          </a:p>
          <a:p>
            <a:pPr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6. Exploitation of project deliverables</a:t>
            </a:r>
          </a:p>
          <a:p>
            <a:pPr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7.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14988459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Ako pripraviť návrh projektu 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0365" y="1210817"/>
            <a:ext cx="79121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Project </a:t>
            </a:r>
            <a:r>
              <a:rPr lang="en-US" sz="2400" i="1" dirty="0" smtClean="0"/>
              <a:t>implementation</a:t>
            </a:r>
            <a:endParaRPr lang="sk-SK" sz="2400" i="1" dirty="0" smtClean="0"/>
          </a:p>
          <a:p>
            <a:endParaRPr lang="sk-SK" sz="2400" i="1" dirty="0"/>
          </a:p>
          <a:p>
            <a:r>
              <a:rPr lang="en-US" sz="2400" b="0" i="1" dirty="0"/>
              <a:t>The project </a:t>
            </a:r>
            <a:r>
              <a:rPr lang="en-US" sz="2400" b="0" i="1" dirty="0" smtClean="0"/>
              <a:t>rationale</a:t>
            </a:r>
            <a:endParaRPr lang="sk-SK" sz="2400" b="0" i="1" dirty="0" smtClean="0"/>
          </a:p>
          <a:p>
            <a:endParaRPr lang="sk-SK" sz="2400" b="0" i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k-SK" sz="2400" b="0" dirty="0" smtClean="0"/>
              <a:t>Opis cieľa projektu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k-SK" sz="2400" b="0" dirty="0" smtClean="0"/>
              <a:t>Zdôvodnenie v akom vzťahu je projekt k EU aktivitám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k-SK" sz="2400" b="0" dirty="0" smtClean="0"/>
              <a:t>Aktuálny stav v danej oblasti v partnerských krajinách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sk-SK" sz="2400" b="0" dirty="0" smtClean="0"/>
              <a:t>Doterajšie aktivity univerzít a inštitúcií v partnerských krajinách v danej oblasti  </a:t>
            </a:r>
            <a:endParaRPr lang="en-US" sz="2400" b="0" dirty="0"/>
          </a:p>
        </p:txBody>
      </p:sp>
    </p:spTree>
    <p:extLst>
      <p:ext uri="{BB962C8B-B14F-4D97-AF65-F5344CB8AC3E}">
        <p14:creationId xmlns:p14="http://schemas.microsoft.com/office/powerpoint/2010/main" val="28485826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Ako pripraviť návrh projektu 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0365" y="1210817"/>
            <a:ext cx="79121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Project </a:t>
            </a:r>
            <a:r>
              <a:rPr lang="en-US" sz="2400" i="1" dirty="0" smtClean="0"/>
              <a:t>implementation</a:t>
            </a:r>
            <a:endParaRPr lang="sk-SK" sz="2400" i="1" dirty="0" smtClean="0"/>
          </a:p>
          <a:p>
            <a:endParaRPr lang="sk-SK" sz="2400" i="1" dirty="0"/>
          </a:p>
          <a:p>
            <a:r>
              <a:rPr lang="en-US" sz="2400" b="0" i="1" dirty="0"/>
              <a:t>Quality of the </a:t>
            </a:r>
            <a:r>
              <a:rPr lang="en-US" sz="2400" b="0" i="1" dirty="0" smtClean="0"/>
              <a:t>partnership</a:t>
            </a:r>
            <a:endParaRPr lang="sk-SK" sz="2400" b="0" i="1" dirty="0" smtClean="0"/>
          </a:p>
          <a:p>
            <a:endParaRPr lang="sk-SK" sz="2400" b="0" i="1" dirty="0"/>
          </a:p>
          <a:p>
            <a:endParaRPr lang="sk-SK" sz="2400" b="0" i="1" dirty="0"/>
          </a:p>
          <a:p>
            <a:r>
              <a:rPr lang="sk-SK" sz="2400" b="0" dirty="0" smtClean="0"/>
              <a:t>Opis jednotlivých inštitúcií a ich aktivít v oblasti projektu</a:t>
            </a:r>
          </a:p>
          <a:p>
            <a:r>
              <a:rPr lang="sk-SK" sz="2400" b="0" dirty="0" smtClean="0"/>
              <a:t>Opis doterajšej spolupráce EU partnerov s univerzitami v partnerských krajinách</a:t>
            </a:r>
          </a:p>
        </p:txBody>
      </p:sp>
    </p:spTree>
    <p:extLst>
      <p:ext uri="{BB962C8B-B14F-4D97-AF65-F5344CB8AC3E}">
        <p14:creationId xmlns:p14="http://schemas.microsoft.com/office/powerpoint/2010/main" val="167485639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Ako pripraviť návrh projektu 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0365" y="1210817"/>
            <a:ext cx="791219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/>
              <a:t>Project </a:t>
            </a:r>
            <a:r>
              <a:rPr lang="en-US" sz="2400" i="1" dirty="0" smtClean="0"/>
              <a:t>implementation</a:t>
            </a:r>
            <a:endParaRPr lang="sk-SK" sz="2400" i="1" dirty="0" smtClean="0"/>
          </a:p>
          <a:p>
            <a:endParaRPr lang="sk-SK" sz="2400" i="1" dirty="0"/>
          </a:p>
          <a:p>
            <a:r>
              <a:rPr lang="en-US" sz="2400" b="0" i="1" dirty="0"/>
              <a:t>Dissemination and sustainability</a:t>
            </a:r>
            <a:endParaRPr lang="sk-SK" sz="2400" b="0" i="1" dirty="0"/>
          </a:p>
          <a:p>
            <a:endParaRPr lang="sk-SK" sz="2400" b="0" i="1" dirty="0"/>
          </a:p>
          <a:p>
            <a:r>
              <a:rPr lang="sk-SK" sz="2400" b="0" dirty="0" smtClean="0"/>
              <a:t>Informácie o projekte – web stránka</a:t>
            </a:r>
          </a:p>
          <a:p>
            <a:r>
              <a:rPr lang="sk-SK" sz="2400" b="0" dirty="0" smtClean="0"/>
              <a:t>                                   </a:t>
            </a:r>
            <a:r>
              <a:rPr lang="sk-SK" sz="2400" b="0" dirty="0"/>
              <a:t>– </a:t>
            </a:r>
            <a:r>
              <a:rPr lang="sk-SK" sz="2400" b="0" dirty="0" smtClean="0"/>
              <a:t>TV, denná tlač</a:t>
            </a:r>
          </a:p>
          <a:p>
            <a:r>
              <a:rPr lang="sk-SK" sz="2400" b="0" dirty="0" smtClean="0"/>
              <a:t>                                   – konferencie </a:t>
            </a:r>
          </a:p>
          <a:p>
            <a:r>
              <a:rPr lang="sk-SK" sz="2400" b="0" dirty="0" smtClean="0"/>
              <a:t>                                   – diskusia</a:t>
            </a:r>
          </a:p>
          <a:p>
            <a:r>
              <a:rPr lang="sk-SK" sz="2400" b="0" dirty="0" smtClean="0"/>
              <a:t>                                   – pripravené materiály – copyright</a:t>
            </a:r>
          </a:p>
          <a:p>
            <a:endParaRPr lang="sk-SK" sz="2400" b="0" dirty="0" smtClean="0"/>
          </a:p>
          <a:p>
            <a:r>
              <a:rPr lang="sk-SK" sz="2400" b="0" dirty="0" smtClean="0"/>
              <a:t>Udržateľnosť</a:t>
            </a:r>
          </a:p>
          <a:p>
            <a:endParaRPr lang="sk-SK" sz="2400" b="0" dirty="0"/>
          </a:p>
          <a:p>
            <a:r>
              <a:rPr lang="sk-SK" sz="2400" b="0" dirty="0" smtClean="0"/>
              <a:t>Slabé stránky a riziká</a:t>
            </a:r>
          </a:p>
        </p:txBody>
      </p:sp>
    </p:spTree>
    <p:extLst>
      <p:ext uri="{BB962C8B-B14F-4D97-AF65-F5344CB8AC3E}">
        <p14:creationId xmlns:p14="http://schemas.microsoft.com/office/powerpoint/2010/main" val="78312087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11262"/>
              </p:ext>
            </p:extLst>
          </p:nvPr>
        </p:nvGraphicFramePr>
        <p:xfrm>
          <a:off x="457200" y="2278912"/>
          <a:ext cx="8229600" cy="3296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600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Wider Objective: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is the overall broader objective, to which the project will contribute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Indicators of progress:</a:t>
                      </a:r>
                      <a:endParaRPr lang="en-US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key indicators related to the wider objective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cap="all" dirty="0">
                          <a:effectLst/>
                        </a:rPr>
                        <a:t>How indicators will be measured:</a:t>
                      </a:r>
                      <a:endParaRPr lang="en-US" sz="900" cap="all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sources of information on these indicators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9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b="1" i="1" dirty="0">
                        <a:effectLst/>
                        <a:latin typeface="Times New Roman"/>
                      </a:endParaRPr>
                    </a:p>
                  </a:txBody>
                  <a:tcPr marL="31255" marR="31255" marT="0" marB="0"/>
                </a:tc>
              </a:tr>
              <a:tr h="696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Specific Project Objective/s: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specific objectives, which the project shall achieve?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540385" indent="-540385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quantitative and qualitative indicators showing whether and to what extent the project’s specific objectives are achieved?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5415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How indicators will be measured: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sources of information that exist and can be collected? What are the methods required to get this information?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Assumptions &amp; risks: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What are the factors and conditions not under the direct control of the project, which are necessary to achieve these objectives? What risks have to be considered? </a:t>
                      </a:r>
                      <a:endParaRPr lang="en-US" sz="9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1019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Outputs (tangible) and Outcomes (intangible):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Please provide the list of concrete DELIVERABLES - outputs/outcomes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), leading to the specific objective/s.: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indicators to measure whether and to what extent the project achieves the envisaged results and effects?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How indicators will be measured: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sources of information on these indicators?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Assumptions &amp; risks: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external factors and conditions must be realised to obtain the expected outcomes and results on schedule? 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83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Activities: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key activities to be carried out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 and in what sequence in order to produce the expected results?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Inputs: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inputs are required to implement these activities, e.g. staff time, equipment, mobilities, publications etc.? 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Assumptions, risks and pre-conditions: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pre-conditions are required before the project starts? What conditions outside the project’s direct control have to be present for the implementation of the planned activities?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491320" y="1465405"/>
            <a:ext cx="2524836" cy="517114"/>
          </a:xfrm>
          <a:prstGeom prst="wedgeEllipseCallout">
            <a:avLst>
              <a:gd name="adj1" fmla="val -19211"/>
              <a:gd name="adj2" fmla="val 1311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Hlavný cieľ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3248167" y="1237593"/>
            <a:ext cx="2975212" cy="771474"/>
          </a:xfrm>
          <a:prstGeom prst="wedgeEllipseCallout">
            <a:avLst>
              <a:gd name="adj1" fmla="val -24749"/>
              <a:gd name="adj2" fmla="val 8746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Koľko ľudí bude vyškolených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6477087" y="1364773"/>
            <a:ext cx="2333767" cy="724082"/>
          </a:xfrm>
          <a:prstGeom prst="wedgeEllipseCallout">
            <a:avLst>
              <a:gd name="adj1" fmla="val -62221"/>
              <a:gd name="adj2" fmla="val 8853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certifikát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0" y="2009067"/>
            <a:ext cx="8988279" cy="84331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10222" y="5403756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Za celý projekt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810855" y="3070746"/>
            <a:ext cx="0" cy="232656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204993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156000"/>
              </p:ext>
            </p:extLst>
          </p:nvPr>
        </p:nvGraphicFramePr>
        <p:xfrm>
          <a:off x="457200" y="2278912"/>
          <a:ext cx="8229600" cy="3296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600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Wider Objective: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is the overall broader objective, to which the project will contribute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Indicators of progress:</a:t>
                      </a:r>
                      <a:endParaRPr lang="en-US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key indicators related to the wider objective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cap="all" dirty="0">
                          <a:effectLst/>
                        </a:rPr>
                        <a:t>How indicators will be measured:</a:t>
                      </a:r>
                      <a:endParaRPr lang="en-US" sz="900" cap="all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sources of information on these indicators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9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b="1" i="1" dirty="0">
                        <a:effectLst/>
                        <a:latin typeface="Times New Roman"/>
                      </a:endParaRPr>
                    </a:p>
                  </a:txBody>
                  <a:tcPr marL="31255" marR="31255" marT="0" marB="0"/>
                </a:tc>
              </a:tr>
              <a:tr h="696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Specific Project Objective/s: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specific objectives, which the project shall achieve?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540385" indent="-540385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quantitative and qualitative indicators showing whether and to what extent the project’s specific objectives are achieved?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5415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How indicators will be measured: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are the sources of information that exist and can be collected? What are the methods required to get this information?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Assumptions &amp; risks: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What are the factors and conditions not under the direct control of the project, which are necessary to achieve these objectives? What risks have to be considered? </a:t>
                      </a:r>
                      <a:endParaRPr lang="en-US" sz="9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1019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Outputs (tangible) and Outcomes (intangible):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Please provide the list of concrete DELIVERABLES - outputs/outcomes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), leading to the specific objective/s.: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indicators to measure whether and to what extent the project achieves the envisaged results and effects?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How indicators will be measured: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sources of information on these indicators?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 &amp; risks: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external factors and conditions must be realised to obtain the expected outcomes and results on schedule?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83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Activities: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key activities to be carried out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 and in what sequence in order to produce the expected results?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Inputs: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inputs are required to implement these activities, e.g. staff time, equipment, mobilities, publications etc.? 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Assumptions, risks and pre-conditions: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pre-conditions are required before the project starts? What conditions outside the project’s direct control have to be present for the implementation of the planned activities?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-2" y="1348276"/>
            <a:ext cx="2784143" cy="948147"/>
          </a:xfrm>
          <a:prstGeom prst="wedgeEllipseCallout">
            <a:avLst>
              <a:gd name="adj1" fmla="val 24568"/>
              <a:gd name="adj2" fmla="val 15058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Názvy dôležitých WP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2879678" y="1106216"/>
            <a:ext cx="2649984" cy="1432268"/>
          </a:xfrm>
          <a:prstGeom prst="wedgeEllipseCallout">
            <a:avLst>
              <a:gd name="adj1" fmla="val -17820"/>
              <a:gd name="adj2" fmla="val 8173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Pr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íprava materiálov, počet ľudí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5529662" y="1053895"/>
            <a:ext cx="3281193" cy="1278153"/>
          </a:xfrm>
          <a:prstGeom prst="wedgeEllipseCallout">
            <a:avLst>
              <a:gd name="adj1" fmla="val -25511"/>
              <a:gd name="adj2" fmla="val 10105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Publikované materiály, vydané certifikáty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55449" y="2756842"/>
            <a:ext cx="8993875" cy="99628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7566" y="5403756"/>
            <a:ext cx="320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Za jednotlivé aktivity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810855" y="3780430"/>
            <a:ext cx="0" cy="1616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Oval Callout 12"/>
          <p:cNvSpPr/>
          <p:nvPr/>
        </p:nvSpPr>
        <p:spPr bwMode="auto">
          <a:xfrm>
            <a:off x="2634031" y="5125463"/>
            <a:ext cx="2825059" cy="1047810"/>
          </a:xfrm>
          <a:prstGeom prst="wedgeEllipseCallout">
            <a:avLst>
              <a:gd name="adj1" fmla="val 111515"/>
              <a:gd name="adj2" fmla="val -20857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Možné riziká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Oneskorenia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61450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762268"/>
              </p:ext>
            </p:extLst>
          </p:nvPr>
        </p:nvGraphicFramePr>
        <p:xfrm>
          <a:off x="525439" y="1420586"/>
          <a:ext cx="8229600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2679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Specific Project Objective/s: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Training of partner country Academic Staff by EU project partners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Training of Partner country public laboratory staff by Partner Country Academic Staff – under supervision of project partners from EU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marL="40894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540385" indent="-540385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Indicators of progress: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sk-SK" sz="1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400" dirty="0">
                          <a:effectLst/>
                        </a:rPr>
                        <a:t>Prepared 10 learning materials for learning courses and seminars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5415" algn="l"/>
                        </a:tabLst>
                      </a:pPr>
                      <a:r>
                        <a:rPr lang="en-GB" sz="1400" dirty="0">
                          <a:effectLst/>
                        </a:rPr>
                        <a:t>Trained 8 people from </a:t>
                      </a:r>
                      <a:r>
                        <a:rPr lang="en-US" sz="1400" dirty="0">
                          <a:effectLst/>
                        </a:rPr>
                        <a:t>partner country </a:t>
                      </a:r>
                      <a:r>
                        <a:rPr lang="en-GB" sz="1400" dirty="0">
                          <a:effectLst/>
                        </a:rPr>
                        <a:t>academic staff with at least 1 young perspective PhD student from each country</a:t>
                      </a:r>
                      <a:endParaRPr lang="en-US" sz="14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5415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400" dirty="0">
                          <a:effectLst/>
                        </a:rPr>
                        <a:t>How indicators will be measured:</a:t>
                      </a:r>
                      <a:endParaRPr lang="en-US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400" dirty="0">
                          <a:effectLst/>
                        </a:rPr>
                        <a:t>Published learning materials available on the web site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400" dirty="0">
                          <a:effectLst/>
                        </a:rPr>
                        <a:t>Successfully completed tests and issued certificates to academic </a:t>
                      </a:r>
                      <a:r>
                        <a:rPr lang="en-GB" sz="1400" dirty="0" smtClean="0">
                          <a:effectLst/>
                        </a:rPr>
                        <a:t>staff</a:t>
                      </a:r>
                      <a:endParaRPr lang="en-US" sz="14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400" dirty="0">
                          <a:effectLst/>
                        </a:rPr>
                        <a:t>Assumptions &amp; risks:</a:t>
                      </a:r>
                      <a:endParaRPr lang="en-US" sz="1400" dirty="0">
                        <a:effectLst/>
                      </a:endParaRPr>
                    </a:p>
                    <a:p>
                      <a:pPr marL="637540" indent="-228600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  <a:tab pos="637540" algn="l"/>
                          <a:tab pos="-8676640" algn="l"/>
                        </a:tabLst>
                      </a:pPr>
                      <a:r>
                        <a:rPr lang="en-GB" sz="1400" dirty="0">
                          <a:effectLst/>
                        </a:rPr>
                        <a:t>Delay in preparation of lecture and training </a:t>
                      </a:r>
                      <a:r>
                        <a:rPr lang="en-GB" sz="1400" dirty="0" smtClean="0">
                          <a:effectLst/>
                        </a:rPr>
                        <a:t>materials</a:t>
                      </a:r>
                      <a:endParaRPr lang="en-US" sz="1400" dirty="0" smtClean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  <a:tab pos="637540" algn="l"/>
                          <a:tab pos="-8676640" algn="l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Difficulties </a:t>
                      </a:r>
                      <a:r>
                        <a:rPr lang="en-GB" sz="1400" dirty="0">
                          <a:effectLst/>
                        </a:rPr>
                        <a:t>and prolongation in open call procurement</a:t>
                      </a:r>
                      <a:endParaRPr lang="en-US" sz="1400" dirty="0">
                        <a:effectLst/>
                      </a:endParaRPr>
                    </a:p>
                    <a:p>
                      <a:pPr marL="637540" indent="-228600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-8676640" algn="l"/>
                        </a:tabLs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5443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621816"/>
              </p:ext>
            </p:extLst>
          </p:nvPr>
        </p:nvGraphicFramePr>
        <p:xfrm>
          <a:off x="457200" y="2278912"/>
          <a:ext cx="8229600" cy="3296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600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Wider Objective: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is the overall broader objective, to which the project will contribute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Indicators of progress:</a:t>
                      </a:r>
                      <a:endParaRPr lang="en-US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key indicators related to the wider objective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cap="all" dirty="0">
                          <a:effectLst/>
                        </a:rPr>
                        <a:t>How indicators will be measured:</a:t>
                      </a:r>
                      <a:endParaRPr lang="en-US" sz="900" cap="all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sources of information on these indicators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9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b="1" i="1" dirty="0">
                        <a:effectLst/>
                        <a:latin typeface="Times New Roman"/>
                      </a:endParaRPr>
                    </a:p>
                  </a:txBody>
                  <a:tcPr marL="31255" marR="31255" marT="0" marB="0"/>
                </a:tc>
              </a:tr>
              <a:tr h="696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Specific Project Objective/s: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specific objectives, which the project shall achieve?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540385" indent="-540385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quantitative and qualitative indicators showing whether and to what extent the project’s specific objectives are achieved?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5415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How indicators will be measured: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are the sources of information that exist and can be collected? What are the methods required to get this information?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Assumptions &amp; risks: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What are the factors and conditions not under the direct control of the project, which are necessary to achieve these objectives? What risks have to be considered? </a:t>
                      </a:r>
                      <a:endParaRPr lang="en-US" sz="9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1019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Outputs (tangible) and Outcomes (intangible):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Please provide the list of concrete DELIVERABLES - outputs/outcomes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), leading to the specific objective/s.: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indicators to measure whether and to what extent the project achieves the envisaged results and effects?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How indicators will be measured: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sources of information on these indicators?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 &amp; risks: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external factors and conditions must be realised to obtain the expected outcomes and results on schedule?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83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Activities: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key activities to be carried out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 and in what sequence in order to produce the expected results?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Inputs: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inputs are required to implement these activities, e.g. staff time, equipment, mobilities, publications etc.? 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Assumptions, risks and pre-conditions: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pre-conditions are required before the project starts? What conditions outside the project’s direct control have to be present for the implementation of the planned activities?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-2" y="1348276"/>
            <a:ext cx="2784143" cy="948147"/>
          </a:xfrm>
          <a:prstGeom prst="wedgeEllipseCallout">
            <a:avLst>
              <a:gd name="adj1" fmla="val 4470"/>
              <a:gd name="adj2" fmla="val 1822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Materiály, kurzy, tendre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2879678" y="1106216"/>
            <a:ext cx="2649984" cy="1432268"/>
          </a:xfrm>
          <a:prstGeom prst="wedgeEllipseCallout">
            <a:avLst>
              <a:gd name="adj1" fmla="val -2370"/>
              <a:gd name="adj2" fmla="val 12557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Pr</a:t>
            </a: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íprava materiálov, počet školení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5529662" y="1053895"/>
            <a:ext cx="3281193" cy="1702953"/>
          </a:xfrm>
          <a:prstGeom prst="wedgeEllipseCallout">
            <a:avLst>
              <a:gd name="adj1" fmla="val -30085"/>
              <a:gd name="adj2" fmla="val 975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Publikované materiály, vydané certifikáty, program kurzov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18969" y="3316410"/>
            <a:ext cx="8993875" cy="127246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7566" y="5403756"/>
            <a:ext cx="32095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Za jednotlivé aktivity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8810855" y="3780430"/>
            <a:ext cx="0" cy="161688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Oval Callout 12"/>
          <p:cNvSpPr/>
          <p:nvPr/>
        </p:nvSpPr>
        <p:spPr bwMode="auto">
          <a:xfrm>
            <a:off x="2634031" y="5125463"/>
            <a:ext cx="2825059" cy="1047810"/>
          </a:xfrm>
          <a:prstGeom prst="wedgeEllipseCallout">
            <a:avLst>
              <a:gd name="adj1" fmla="val 114414"/>
              <a:gd name="adj2" fmla="val -14344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Možné riziká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Oneskorenia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9931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243179"/>
              </p:ext>
            </p:extLst>
          </p:nvPr>
        </p:nvGraphicFramePr>
        <p:xfrm>
          <a:off x="525439" y="1228507"/>
          <a:ext cx="8229600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2571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Outputs (tangible) and Outcomes (intangible):</a:t>
                      </a:r>
                      <a:endParaRPr lang="en-US" sz="16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Learning materials 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Academic visits regarding preparation of training courses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Teaching materials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Preparation of training course agenda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Training course on sampling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1600" dirty="0">
                          <a:effectLst/>
                        </a:rPr>
                        <a:t>Tender </a:t>
                      </a:r>
                      <a:r>
                        <a:rPr lang="en-US" sz="1600" dirty="0" smtClean="0">
                          <a:effectLst/>
                        </a:rPr>
                        <a:t>documentation</a:t>
                      </a:r>
                      <a:endParaRPr lang="en-US" sz="16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Indicators of progress: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Prepared learning material for courses </a:t>
                      </a:r>
                      <a:endParaRPr lang="sk-SK" sz="1600" dirty="0" smtClean="0">
                        <a:effectLst/>
                      </a:endParaRP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Prepared training courses for laboratory staff 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Prepared teaching materials for training courses for laboratory staff</a:t>
                      </a:r>
                      <a:endParaRPr lang="en-US" sz="1600" dirty="0">
                        <a:effectLst/>
                      </a:endParaRPr>
                    </a:p>
                    <a:p>
                      <a:pPr marL="144780" indent="-90170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600" dirty="0">
                          <a:effectLst/>
                        </a:rPr>
                        <a:t>Purchased NETREL equipment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How indicators will be measured: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600" dirty="0">
                          <a:effectLst/>
                        </a:rPr>
                        <a:t>Published learning materials on the web site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600" dirty="0">
                          <a:effectLst/>
                        </a:rPr>
                        <a:t>Printed teaching material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endParaRPr lang="en-US" sz="16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600" dirty="0">
                          <a:effectLst/>
                        </a:rPr>
                        <a:t>Installed equipment and trained personnel 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Assumptions &amp; risks:</a:t>
                      </a:r>
                      <a:endParaRPr lang="en-US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  <a:tab pos="637540" algn="l"/>
                        </a:tabLst>
                      </a:pPr>
                      <a:r>
                        <a:rPr lang="en-US" sz="1600" dirty="0">
                          <a:effectLst/>
                        </a:rPr>
                        <a:t>Lack of experts from academia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  <a:tab pos="637540" algn="l"/>
                        </a:tabLst>
                      </a:pPr>
                      <a:r>
                        <a:rPr lang="en-US" sz="1600" dirty="0">
                          <a:effectLst/>
                        </a:rPr>
                        <a:t>Lack of interest from qualified staff of public laboratories in Western Balkan countries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  <a:tab pos="637540" algn="l"/>
                        </a:tabLst>
                      </a:pPr>
                      <a:r>
                        <a:rPr lang="en-US" sz="1600" dirty="0">
                          <a:effectLst/>
                        </a:rPr>
                        <a:t>Limited capacity of academia staff to provide trainings</a:t>
                      </a:r>
                      <a:r>
                        <a:rPr lang="en-US" sz="1600" dirty="0" smtClean="0">
                          <a:effectLst/>
                        </a:rPr>
                        <a:t>.</a:t>
                      </a:r>
                      <a:endParaRPr lang="en-US" sz="1600" dirty="0">
                        <a:effectLst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0371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271376"/>
              </p:ext>
            </p:extLst>
          </p:nvPr>
        </p:nvGraphicFramePr>
        <p:xfrm>
          <a:off x="457200" y="2278912"/>
          <a:ext cx="8229600" cy="3296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600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Wider Objective: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is the overall broader objective, to which the project will contribute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Indicators of progress:</a:t>
                      </a:r>
                      <a:endParaRPr lang="en-US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key indicators related to the wider objective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11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900" cap="all" dirty="0">
                          <a:effectLst/>
                        </a:rPr>
                        <a:t>How indicators will be measured:</a:t>
                      </a:r>
                      <a:endParaRPr lang="en-US" sz="900" cap="all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sources of information on these indicators</a:t>
                      </a:r>
                      <a:r>
                        <a:rPr lang="en-GB" sz="700" dirty="0" smtClean="0">
                          <a:effectLst/>
                        </a:rPr>
                        <a:t>?</a:t>
                      </a:r>
                      <a:endParaRPr lang="en-US" sz="9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US" sz="900" b="1" i="1" dirty="0">
                        <a:effectLst/>
                        <a:latin typeface="Times New Roman"/>
                      </a:endParaRPr>
                    </a:p>
                  </a:txBody>
                  <a:tcPr marL="31255" marR="31255" marT="0" marB="0"/>
                </a:tc>
              </a:tr>
              <a:tr h="6965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Specific Project Objective/s: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What are the specific objectives, which the project shall achieve?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540385" indent="-540385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quantitative and qualitative indicators showing whether and to what extent the project’s specific objectives are achieved?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5415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How indicators will be measured: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are the sources of information that exist and can be collected? What are the methods required to get this information?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Assumptions &amp; risks: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What are the factors and conditions not under the direct control of the project, which are necessary to achieve these objectives? What risks have to be considered? </a:t>
                      </a:r>
                      <a:endParaRPr lang="en-US" sz="9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10197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Outputs (tangible) and Outcomes (intangible):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Please provide the list of concrete DELIVERABLES - outputs/outcomes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), leading to the specific objective/s.: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Indicators of progress: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indicators to measure whether and to what extent the project achieves the envisaged results and effects?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>
                          <a:effectLst/>
                        </a:rPr>
                        <a:t>How indicators will be measured: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>
                          <a:effectLst/>
                        </a:rPr>
                        <a:t>What are the sources of information on these indicators?</a:t>
                      </a:r>
                      <a:endParaRPr lang="en-US" sz="11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   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 &amp; risks: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external factors and conditions must be realised to obtain the expected outcomes and results on schedule? </a:t>
                      </a:r>
                      <a:endParaRPr lang="en-US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900" dirty="0">
                          <a:effectLst/>
                        </a:rPr>
                        <a:t>    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  <a:tr h="830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Activities: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are the key activities to be carried out (</a:t>
                      </a:r>
                      <a:r>
                        <a:rPr lang="en-GB" sz="700" u="sng">
                          <a:effectLst/>
                        </a:rPr>
                        <a:t>grouped in Workpackages</a:t>
                      </a:r>
                      <a:r>
                        <a:rPr lang="en-GB" sz="700">
                          <a:effectLst/>
                        </a:rPr>
                        <a:t>) and in what sequence in order to produce the expected results?</a:t>
                      </a:r>
                      <a:endParaRPr lang="en-US" sz="11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Inputs:</a:t>
                      </a:r>
                      <a:endParaRPr lang="en-US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>
                          <a:effectLst/>
                        </a:rPr>
                        <a:t>What inputs are required to implement these activities, e.g. staff time, equipment, mobilities, publications etc.? 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900" dirty="0">
                          <a:effectLst/>
                        </a:rPr>
                        <a:t>Assumptions, risks and pre-conditions: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700" dirty="0">
                          <a:effectLst/>
                        </a:rPr>
                        <a:t>What pre-conditions are required before the project starts? What conditions outside the project’s direct control have to be present for the implementation of the planned activities?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" name="Oval Callout 3"/>
          <p:cNvSpPr/>
          <p:nvPr/>
        </p:nvSpPr>
        <p:spPr bwMode="auto">
          <a:xfrm>
            <a:off x="-1" y="1348276"/>
            <a:ext cx="2538486" cy="948147"/>
          </a:xfrm>
          <a:prstGeom prst="wedgeEllipseCallout">
            <a:avLst>
              <a:gd name="adj1" fmla="val 1529"/>
              <a:gd name="adj2" fmla="val 28012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Aktivity v dôležitých WP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Oval Callout 5"/>
          <p:cNvSpPr/>
          <p:nvPr/>
        </p:nvSpPr>
        <p:spPr bwMode="auto">
          <a:xfrm>
            <a:off x="2634031" y="1106216"/>
            <a:ext cx="2895631" cy="1432268"/>
          </a:xfrm>
          <a:prstGeom prst="wedgeEllipseCallout">
            <a:avLst>
              <a:gd name="adj1" fmla="val -5669"/>
              <a:gd name="adj2" fmla="val 17512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Čo je potrebné pripraviť na realizáciu aktivít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 bwMode="auto">
          <a:xfrm>
            <a:off x="-183020" y="4304654"/>
            <a:ext cx="8993875" cy="134471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Callout 12"/>
          <p:cNvSpPr/>
          <p:nvPr/>
        </p:nvSpPr>
        <p:spPr bwMode="auto">
          <a:xfrm>
            <a:off x="6182449" y="1393919"/>
            <a:ext cx="2825059" cy="1047810"/>
          </a:xfrm>
          <a:prstGeom prst="wedgeEllipseCallout">
            <a:avLst>
              <a:gd name="adj1" fmla="val -28100"/>
              <a:gd name="adj2" fmla="val 25511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2075" tIns="46038" rIns="92075" bIns="4603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b="0" dirty="0" smtClean="0"/>
              <a:t>Možné riziká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Oneskorenia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74614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Univerzity EU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" y="1341120"/>
            <a:ext cx="8107680" cy="453072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Slovak University of Technology, The </a:t>
            </a:r>
            <a:r>
              <a:rPr lang="en-GB" sz="2600" dirty="0">
                <a:solidFill>
                  <a:srgbClr val="000000"/>
                </a:solidFill>
                <a:cs typeface="Times New Roman" pitchFamily="18" charset="0"/>
              </a:rPr>
              <a:t>Faculty of </a:t>
            </a:r>
            <a:r>
              <a:rPr lang="sk-SK" sz="2600" dirty="0">
                <a:solidFill>
                  <a:srgbClr val="000000"/>
                </a:solidFill>
              </a:rPr>
              <a:t>C</a:t>
            </a:r>
            <a:r>
              <a:rPr lang="en-GB" sz="2600" dirty="0" err="1">
                <a:solidFill>
                  <a:srgbClr val="000000"/>
                </a:solidFill>
                <a:cs typeface="Times New Roman" pitchFamily="18" charset="0"/>
              </a:rPr>
              <a:t>hemical</a:t>
            </a:r>
            <a:r>
              <a:rPr lang="en-GB" sz="26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sk-SK" sz="2600" dirty="0">
                <a:solidFill>
                  <a:srgbClr val="000000"/>
                </a:solidFill>
              </a:rPr>
              <a:t>and </a:t>
            </a:r>
            <a:r>
              <a:rPr lang="sk-SK" sz="2600" dirty="0" err="1">
                <a:solidFill>
                  <a:srgbClr val="000000"/>
                </a:solidFill>
              </a:rPr>
              <a:t>Food</a:t>
            </a:r>
            <a:r>
              <a:rPr lang="sk-SK" sz="2600" dirty="0">
                <a:solidFill>
                  <a:srgbClr val="000000"/>
                </a:solidFill>
              </a:rPr>
              <a:t> 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Technology</a:t>
            </a: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(Ivan </a:t>
            </a:r>
            <a:r>
              <a:rPr lang="sk-SK" sz="2600" dirty="0" smtClean="0">
                <a:solidFill>
                  <a:srgbClr val="000000"/>
                </a:solidFill>
                <a:cs typeface="Times New Roman" pitchFamily="18" charset="0"/>
              </a:rPr>
              <a:t>Špánik</a:t>
            </a:r>
            <a:r>
              <a:rPr lang="en-US" sz="2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Masaryk University, Czech Republic – 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RECETOX</a:t>
            </a: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Branislav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Vrana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University of Portsmouth, UK</a:t>
            </a: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(Graham Mills)</a:t>
            </a:r>
            <a:endParaRPr lang="sk-SK" sz="2200" dirty="0"/>
          </a:p>
        </p:txBody>
      </p:sp>
      <p:pic>
        <p:nvPicPr>
          <p:cNvPr id="6" name="Picture 5" descr="UniversityPortsmouth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1690" y="5029200"/>
            <a:ext cx="1931670" cy="7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2650" y="3810000"/>
            <a:ext cx="2114550" cy="66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STU-FCHPT-anfnh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050" y="2118360"/>
            <a:ext cx="180975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0664997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Logical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framework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k-SK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matrix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296129"/>
              </p:ext>
            </p:extLst>
          </p:nvPr>
        </p:nvGraphicFramePr>
        <p:xfrm>
          <a:off x="593678" y="1265910"/>
          <a:ext cx="82296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121"/>
                <a:gridCol w="2057679"/>
                <a:gridCol w="2057121"/>
                <a:gridCol w="2057679"/>
              </a:tblGrid>
              <a:tr h="36434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Activities: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 algn="just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Organised learning courses and seminars on sampling, sample treatment, analytical methods, Quality control, validation of analytical methods, data handling and evaluation 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 algn="just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 algn="just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Organised hands on training for experts from partner countries on GC-ECD/FID/MS, HPLC-UV/FLD/MS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 algn="just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 indent="-228600">
                        <a:spcAft>
                          <a:spcPts val="0"/>
                        </a:spcAft>
                        <a:tabLst>
                          <a:tab pos="144780" algn="l"/>
                          <a:tab pos="637540" algn="l"/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200" dirty="0" smtClean="0">
                          <a:effectLst/>
                        </a:rPr>
                        <a:t>Training </a:t>
                      </a:r>
                      <a:r>
                        <a:rPr lang="en-GB" sz="1200" dirty="0">
                          <a:effectLst/>
                        </a:rPr>
                        <a:t>on the use purchased equipment 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61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Inputs:</a:t>
                      </a:r>
                      <a:endParaRPr lang="en-US" sz="1200" dirty="0">
                        <a:effectLst/>
                      </a:endParaRPr>
                    </a:p>
                    <a:p>
                      <a:pPr marL="54610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</a:rPr>
                        <a:t>Prepared lecture materials and seminar tasks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</a:rPr>
                        <a:t>List of trainees from academia from partner countries</a:t>
                      </a:r>
                      <a:endParaRPr lang="en-US" sz="1200" dirty="0">
                        <a:effectLst/>
                      </a:endParaRPr>
                    </a:p>
                    <a:p>
                      <a:pPr marL="144780" indent="-8953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GB" sz="1200" dirty="0">
                          <a:effectLst/>
                        </a:rPr>
                        <a:t>Prepared lecture materials and laboratory tasks</a:t>
                      </a:r>
                      <a:endParaRPr lang="en-US" sz="1200" dirty="0">
                        <a:effectLst/>
                      </a:endParaRPr>
                    </a:p>
                    <a:p>
                      <a:pPr marL="144780" indent="-8953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144780" indent="-89535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200" dirty="0" smtClean="0">
                          <a:effectLst/>
                        </a:rPr>
                        <a:t>List </a:t>
                      </a:r>
                      <a:r>
                        <a:rPr lang="en-GB" sz="1200" dirty="0">
                          <a:effectLst/>
                        </a:rPr>
                        <a:t>of trainees from public laboratories 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Consumables for laboratory tasks</a:t>
                      </a:r>
                      <a:endParaRPr lang="en-US" sz="12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Purchased instruments</a:t>
                      </a:r>
                      <a:endParaRPr lang="en-US" sz="1200" dirty="0">
                        <a:effectLst/>
                      </a:endParaRPr>
                    </a:p>
                    <a:p>
                      <a:pPr marL="144780" indent="-89535">
                        <a:spcAft>
                          <a:spcPts val="0"/>
                        </a:spcAft>
                        <a:tabLst>
                          <a:tab pos="144780" algn="l"/>
                        </a:tabLs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1255" marR="31255" marT="0" marB="0"/>
                </a:tc>
                <a:tc>
                  <a:txBody>
                    <a:bodyPr/>
                    <a:lstStyle/>
                    <a:p>
                      <a:pPr marL="107950"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GB" sz="1200" dirty="0">
                          <a:effectLst/>
                        </a:rPr>
                        <a:t>Assumptions, risks and pre-conditions:</a:t>
                      </a:r>
                      <a:endParaRPr lang="en-US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Considering experience of EU partners, we do not expect any risk from the point of view of professional erudition of training experts.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Risks: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Delays in project schedule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Lack of experts from academia 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Limited involvement of PhD students in partner countries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 Legislative development that would eliminate the need for education in network activities.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07950" algn="l"/>
                        </a:tabLst>
                      </a:pPr>
                      <a:r>
                        <a:rPr lang="en-US" sz="1200" dirty="0">
                          <a:effectLst/>
                        </a:rPr>
                        <a:t> Lack of specialists from public laboratories in Western Balkan countries</a:t>
                      </a:r>
                      <a:r>
                        <a:rPr lang="en-US" sz="1200" dirty="0" smtClean="0">
                          <a:effectLst/>
                        </a:rPr>
                        <a:t>.</a:t>
                      </a:r>
                      <a:endParaRPr lang="en-US" sz="1200" dirty="0">
                        <a:effectLst/>
                      </a:endParaRPr>
                    </a:p>
                  </a:txBody>
                  <a:tcPr marL="31255" marR="3125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40939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 bwMode="auto">
          <a:xfrm>
            <a:off x="567045" y="1303338"/>
            <a:ext cx="8331296" cy="249142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000" b="1" dirty="0" smtClean="0"/>
              <a:t>NETREL - 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4000" b="1" dirty="0"/>
              <a:t>Network for </a:t>
            </a:r>
            <a:r>
              <a:rPr lang="en-US" sz="4000" b="1" dirty="0" smtClean="0"/>
              <a:t>E</a:t>
            </a:r>
            <a:r>
              <a:rPr lang="ru-RU" sz="4000" b="1" dirty="0" smtClean="0"/>
              <a:t>ducation </a:t>
            </a:r>
            <a:r>
              <a:rPr lang="ru-RU" sz="4000" b="1" dirty="0"/>
              <a:t>and </a:t>
            </a:r>
            <a:r>
              <a:rPr lang="en-US" sz="4000" b="1" dirty="0" smtClean="0"/>
              <a:t>T</a:t>
            </a:r>
            <a:r>
              <a:rPr lang="sk-SK" sz="4000" b="1" dirty="0" smtClean="0"/>
              <a:t>R</a:t>
            </a:r>
            <a:r>
              <a:rPr lang="ru-RU" sz="4000" b="1" dirty="0" smtClean="0"/>
              <a:t>aining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ru-RU" sz="4000" b="1" dirty="0"/>
              <a:t>for public </a:t>
            </a:r>
            <a:r>
              <a:rPr lang="en-US" sz="4000" b="1" dirty="0" smtClean="0"/>
              <a:t>E</a:t>
            </a:r>
            <a:r>
              <a:rPr lang="ru-RU" sz="4000" b="1" dirty="0" smtClean="0"/>
              <a:t>nvironmental </a:t>
            </a:r>
            <a:r>
              <a:rPr lang="en-US" sz="4000" b="1" dirty="0"/>
              <a:t>L</a:t>
            </a:r>
            <a:r>
              <a:rPr lang="ru-RU" sz="4000" b="1" dirty="0" smtClean="0"/>
              <a:t>aboratories</a:t>
            </a:r>
            <a:r>
              <a:rPr lang="en-US" sz="4000" b="1" dirty="0"/>
              <a:t/>
            </a:r>
            <a:br>
              <a:rPr lang="en-US" sz="4000" b="1" dirty="0"/>
            </a:br>
            <a:endParaRPr lang="cs-CZ" sz="40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2859123" y="4656914"/>
            <a:ext cx="3494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 smtClean="0"/>
              <a:t>Ďakujem za pozornosť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27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Univerzity – partnerské krajiny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" y="1158240"/>
            <a:ext cx="8107680" cy="4937760"/>
          </a:xfrm>
        </p:spPr>
        <p:txBody>
          <a:bodyPr/>
          <a:lstStyle/>
          <a:p>
            <a:pPr marL="65088" indent="-65088">
              <a:buFont typeface="Wingdings" pitchFamily="2" charset="2"/>
              <a:buNone/>
            </a:pPr>
            <a:r>
              <a:rPr lang="en-US" sz="2600" dirty="0" smtClean="0">
                <a:solidFill>
                  <a:srgbClr val="000000"/>
                </a:solidFill>
                <a:cs typeface="Times New Roman" pitchFamily="18" charset="0"/>
              </a:rPr>
              <a:t>University of Novi Sad (</a:t>
            </a:r>
            <a:r>
              <a:rPr lang="en-US" sz="2600" dirty="0" err="1" smtClean="0">
                <a:solidFill>
                  <a:srgbClr val="000000"/>
                </a:solidFill>
                <a:cs typeface="Times New Roman" pitchFamily="18" charset="0"/>
              </a:rPr>
              <a:t>M.Miloradov</a:t>
            </a:r>
            <a:r>
              <a:rPr lang="en-US" sz="2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University of Belgrade (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B.Jovancicevic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University of 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Banja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 Luka(</a:t>
            </a:r>
            <a:r>
              <a:rPr lang="en-GB" sz="2600" dirty="0" err="1" smtClean="0">
                <a:solidFill>
                  <a:srgbClr val="000000"/>
                </a:solidFill>
                <a:cs typeface="Times New Roman" pitchFamily="18" charset="0"/>
              </a:rPr>
              <a:t>B.Kukavica</a:t>
            </a: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Font typeface="Wingdings" pitchFamily="2" charset="2"/>
              <a:buNone/>
            </a:pPr>
            <a:endParaRPr lang="en-GB" sz="2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65088" indent="-65088">
              <a:buNone/>
            </a:pPr>
            <a:r>
              <a:rPr lang="en-GB" sz="2600" dirty="0" smtClean="0">
                <a:solidFill>
                  <a:srgbClr val="000000"/>
                </a:solidFill>
                <a:cs typeface="Times New Roman" pitchFamily="18" charset="0"/>
              </a:rPr>
              <a:t>University of Sarajevo 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GB" sz="2400" dirty="0" err="1" smtClean="0">
                <a:solidFill>
                  <a:srgbClr val="000000"/>
                </a:solidFill>
                <a:cs typeface="Times New Roman" pitchFamily="18" charset="0"/>
              </a:rPr>
              <a:t>T.Muhic-Sarac</a:t>
            </a:r>
            <a:r>
              <a:rPr lang="en-GB" sz="2400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sk-SK" sz="2200" dirty="0"/>
          </a:p>
        </p:txBody>
      </p:sp>
      <p:pic>
        <p:nvPicPr>
          <p:cNvPr id="9" name="Picture 10" descr="http://www.unsa.ba/s/templates/unsa/slike/top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2320" y="5135880"/>
            <a:ext cx="1087826" cy="1036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/>
          <a:srcRect l="12500" t="13867" r="77539" b="69531"/>
          <a:stretch>
            <a:fillRect/>
          </a:stretch>
        </p:blipFill>
        <p:spPr bwMode="auto">
          <a:xfrm>
            <a:off x="7101840" y="3916680"/>
            <a:ext cx="1143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20" descr="C:\Users\smiletic\Desktop\hf-transparentn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4050" y="2375853"/>
            <a:ext cx="1368425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http://www.apeironshop.com/shop/images/FTN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6440" y="1085533"/>
            <a:ext cx="10795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08660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Inštitúcie – partnerské krajiny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2440" y="1158240"/>
            <a:ext cx="8107680" cy="4937760"/>
          </a:xfrm>
        </p:spPr>
        <p:txBody>
          <a:bodyPr/>
          <a:lstStyle/>
          <a:p>
            <a:pPr marL="65088" indent="-65088">
              <a:buNone/>
            </a:pPr>
            <a:r>
              <a:rPr lang="en-US" sz="2400" dirty="0" smtClean="0"/>
              <a:t>Federal </a:t>
            </a:r>
            <a:r>
              <a:rPr lang="en-US" sz="2400" dirty="0" err="1" smtClean="0"/>
              <a:t>Agromediterranean</a:t>
            </a:r>
            <a:r>
              <a:rPr lang="en-US" sz="2400" dirty="0" smtClean="0"/>
              <a:t> Institute of </a:t>
            </a:r>
            <a:r>
              <a:rPr lang="en-US" sz="2400" dirty="0" err="1" smtClean="0"/>
              <a:t>Mostar</a:t>
            </a:r>
            <a:endParaRPr lang="en-GB" sz="24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400" dirty="0" smtClean="0"/>
              <a:t>Institute for Public Health of Canton</a:t>
            </a:r>
            <a:r>
              <a:rPr lang="en-US" sz="2400" dirty="0" smtClean="0"/>
              <a:t> </a:t>
            </a:r>
            <a:r>
              <a:rPr lang="en-GB" sz="2400" dirty="0" smtClean="0"/>
              <a:t>Sarajevo</a:t>
            </a:r>
            <a:endParaRPr lang="bs-Latn-BA" sz="2400" dirty="0" smtClean="0"/>
          </a:p>
          <a:p>
            <a:pPr marL="65088" indent="-65088">
              <a:buNone/>
            </a:pPr>
            <a:r>
              <a:rPr lang="sr-Latn-CS" sz="2400" dirty="0" smtClean="0"/>
              <a:t>Public Health Institute of Republic of Srpska</a:t>
            </a:r>
            <a:endParaRPr lang="en-US" sz="2400" dirty="0" smtClean="0"/>
          </a:p>
          <a:p>
            <a:pPr marL="65088" indent="-65088">
              <a:buNone/>
            </a:pPr>
            <a:r>
              <a:rPr lang="en-US" sz="2400" dirty="0" smtClean="0"/>
              <a:t>Public Utility </a:t>
            </a:r>
            <a:r>
              <a:rPr lang="sr-Latn-CS" sz="2400" dirty="0" smtClean="0"/>
              <a:t>Waterworks</a:t>
            </a:r>
            <a:r>
              <a:rPr lang="en-US" sz="2400" dirty="0" smtClean="0"/>
              <a:t>Company </a:t>
            </a:r>
            <a:r>
              <a:rPr lang="en-US" sz="2400" dirty="0" err="1" smtClean="0"/>
              <a:t>Prnjavor</a:t>
            </a:r>
            <a:endParaRPr lang="en-US" sz="2400" dirty="0" smtClean="0"/>
          </a:p>
          <a:p>
            <a:pPr marL="65088" indent="-65088">
              <a:buNone/>
            </a:pPr>
            <a:endParaRPr lang="en-US" sz="2400" dirty="0" smtClean="0"/>
          </a:p>
          <a:p>
            <a:pPr marL="65088" indent="-65088">
              <a:buNone/>
            </a:pPr>
            <a:r>
              <a:rPr lang="en-US" sz="2400" dirty="0" smtClean="0"/>
              <a:t>Serbian Environmental Protection Agency</a:t>
            </a:r>
          </a:p>
          <a:p>
            <a:pPr marL="65088" indent="-65088">
              <a:buNone/>
            </a:pPr>
            <a:r>
              <a:rPr lang="en-US" sz="2400" dirty="0" smtClean="0"/>
              <a:t>Institute of Public Health of </a:t>
            </a:r>
            <a:r>
              <a:rPr lang="en-US" sz="2400" dirty="0" err="1" smtClean="0"/>
              <a:t>Vojvodina</a:t>
            </a:r>
            <a:endParaRPr lang="en-US" sz="2400" dirty="0" smtClean="0"/>
          </a:p>
          <a:p>
            <a:pPr marL="65088" indent="-65088">
              <a:buNone/>
            </a:pPr>
            <a:r>
              <a:rPr lang="en-US" sz="2400" dirty="0" smtClean="0"/>
              <a:t>Public </a:t>
            </a:r>
            <a:r>
              <a:rPr lang="sr-Latn-CS" sz="2400" dirty="0" smtClean="0"/>
              <a:t>Waterworks and Sewerage</a:t>
            </a:r>
            <a:r>
              <a:rPr lang="en-US" sz="2400" dirty="0" smtClean="0"/>
              <a:t> Company</a:t>
            </a:r>
            <a:r>
              <a:rPr lang="sr-Latn-CS" sz="2400" dirty="0" smtClean="0"/>
              <a:t> Novi Sad</a:t>
            </a:r>
          </a:p>
          <a:p>
            <a:pPr marL="65088" indent="-65088">
              <a:buNone/>
            </a:pPr>
            <a:endParaRPr lang="en-US" sz="2800" dirty="0" smtClean="0">
              <a:latin typeface="Cambria" pitchFamily="18" charset="0"/>
            </a:endParaRPr>
          </a:p>
          <a:p>
            <a:pPr marL="65088" indent="-65088"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49655959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Ciele</a:t>
            </a:r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projektu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12"/>
            <a:ext cx="8107680" cy="3593456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Vyškoliť zamestnancov univerzít v oblasti monitorovani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a prioritných zlúčenín zahrnutých v Rámcovej smernici EU o vode,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persistentých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organických zlúčenín a ostatných organických zlúčenín znečisťujúcich životné prostredie.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Presunúť nadobudnuté poznatky z univerzít do verejných laboratórií a inštitúcií zaoberajúcimi sa analýzou a monitoringom životného prostredia na regionálnej a národnej úrovni.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4856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Ciele</a:t>
            </a:r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projektu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5840"/>
            <a:ext cx="8107680" cy="5120640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Vytvorenie siete pracovísk pozostávajúcich z univerzít partnerských krajín schopných poskytovať školenia a kurzy zamerané 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monitorovanie organických 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zlúčenín znečisťujúcich životné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prostredie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pre laboratóriá a inštitúcie zaoberajúcimi 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sa analýzou a monitoringom životného prostredia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za účelom zlepšenia ich postupov v oblasti analytickej praxe.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46550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NETREL </a:t>
            </a:r>
            <a:r>
              <a:rPr lang="sk-SK" b="1" dirty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ktivity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5840"/>
            <a:ext cx="8107680" cy="512064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1. Training of partner country academic staff by EU partners (1- 24 months) - EU Universities</a:t>
            </a:r>
          </a:p>
          <a:p>
            <a:pPr algn="just">
              <a:spcBef>
                <a:spcPts val="0"/>
              </a:spcBef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2400" b="1" dirty="0" err="1" smtClean="0">
                <a:latin typeface="Times New Roman" pitchFamily="18" charset="0"/>
                <a:cs typeface="Times New Roman" pitchFamily="18" charset="0"/>
              </a:rPr>
              <a:t>ktivity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V rámci projektu sa zorganizuje:</a:t>
            </a:r>
          </a:p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vzdelávacích kurzov nezávisle pre </a:t>
            </a:r>
            <a:r>
              <a:rPr lang="sk-SK" sz="2400" dirty="0" err="1" smtClean="0">
                <a:latin typeface="Times New Roman" pitchFamily="18" charset="0"/>
                <a:cs typeface="Times New Roman" pitchFamily="18" charset="0"/>
              </a:rPr>
              <a:t>pacovníkov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 Srbských univerzít a univerzít v BIH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praktické kurzy na EU univerzitách zamerané na zlepšenie laboratórnych postupov a činností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Exkurzie pracovníkov laboratórií zo Srbska a BIH v inštitúciách zaoberajúcimi sa monitoringom životného prostredia v partnerských EU krajinách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Tréning na zakúpené prístroje v Srbsku a BIH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40189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NETREL </a:t>
            </a:r>
            <a:r>
              <a:rPr lang="sk-SK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aktivity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5840"/>
            <a:ext cx="8107680" cy="512064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2. Training of partner country laboratory staff by partner country academic staff under EU participants supervision  (24-36 months) – PC Universities</a:t>
            </a:r>
          </a:p>
          <a:p>
            <a:pPr algn="just">
              <a:spcBef>
                <a:spcPts val="0"/>
              </a:spcBef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2400" b="1" dirty="0" err="1" smtClean="0">
                <a:latin typeface="Times New Roman" pitchFamily="18" charset="0"/>
                <a:cs typeface="Times New Roman" pitchFamily="18" charset="0"/>
              </a:rPr>
              <a:t>ktivity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vzdelávacích kurzov nezávisle pre </a:t>
            </a:r>
            <a:r>
              <a:rPr lang="sk-SK" sz="2400" dirty="0" err="1">
                <a:latin typeface="Times New Roman" pitchFamily="18" charset="0"/>
                <a:cs typeface="Times New Roman" pitchFamily="18" charset="0"/>
              </a:rPr>
              <a:t>pacovníkov</a:t>
            </a:r>
            <a:r>
              <a:rPr lang="sk-SK" sz="2400" dirty="0">
                <a:latin typeface="Times New Roman" pitchFamily="18" charset="0"/>
                <a:cs typeface="Times New Roman" pitchFamily="18" charset="0"/>
              </a:rPr>
              <a:t> Srbských univerzít a univerzít v </a:t>
            </a:r>
            <a:r>
              <a:rPr lang="sk-SK" sz="2400" dirty="0" smtClean="0">
                <a:latin typeface="Times New Roman" pitchFamily="18" charset="0"/>
                <a:cs typeface="Times New Roman" pitchFamily="18" charset="0"/>
              </a:rPr>
              <a:t>BIH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04680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73258" y="152401"/>
            <a:ext cx="8229600" cy="914400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Arial" charset="0"/>
                <a:cs typeface="Arial" charset="0"/>
              </a:rPr>
              <a:t>NETREL </a:t>
            </a:r>
            <a:r>
              <a:rPr lang="sk-SK" b="1" dirty="0">
                <a:solidFill>
                  <a:srgbClr val="FF0000"/>
                </a:solidFill>
                <a:latin typeface="Arial" charset="0"/>
                <a:cs typeface="Arial" charset="0"/>
              </a:rPr>
              <a:t>aktivity</a:t>
            </a:r>
            <a:endParaRPr lang="en-GB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05840"/>
            <a:ext cx="8107680" cy="512064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WP 3. Purchase of the equipment (8-18 months)</a:t>
            </a:r>
          </a:p>
          <a:p>
            <a:pPr marL="0" indent="0" algn="just">
              <a:buNone/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Zakúpenie potrebných prístrojov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GC-MS,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HPLC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-DAD</a:t>
            </a:r>
            <a:endParaRPr lang="sk-SK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k-SK" sz="2400" b="1" dirty="0" err="1">
                <a:latin typeface="Times New Roman" pitchFamily="18" charset="0"/>
                <a:cs typeface="Times New Roman" pitchFamily="18" charset="0"/>
              </a:rPr>
              <a:t>ktivity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defRPr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Príprava podkladov pre verejné obstarávanie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Zakúpenie prístrojov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k-SK" sz="2400" b="1" dirty="0" err="1" smtClean="0">
                <a:latin typeface="Times New Roman" pitchFamily="18" charset="0"/>
                <a:cs typeface="Times New Roman" pitchFamily="18" charset="0"/>
              </a:rPr>
              <a:t>nštalácia</a:t>
            </a:r>
            <a:r>
              <a:rPr lang="sk-SK" sz="2400" b="1" dirty="0" smtClean="0">
                <a:latin typeface="Times New Roman" pitchFamily="18" charset="0"/>
                <a:cs typeface="Times New Roman" pitchFamily="18" charset="0"/>
              </a:rPr>
              <a:t> prístrojov a úvodné zaškolenie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46933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PreviousSlide"/>
  <p:tag name="BRANCHTO" val="0"/>
</p:tagLst>
</file>

<file path=ppt/theme/theme1.xml><?xml version="1.0" encoding="utf-8"?>
<a:theme xmlns:a="http://schemas.openxmlformats.org/drawingml/2006/main" name="Okraj">
  <a:themeElements>
    <a:clrScheme name="Okraj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kraj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kraj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raj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aj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kraj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3300</TotalTime>
  <Words>1979</Words>
  <Application>Microsoft Office PowerPoint</Application>
  <PresentationFormat>On-screen Show (4:3)</PresentationFormat>
  <Paragraphs>412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Okraj</vt:lpstr>
      <vt:lpstr>NETREL -  Network for Education and TRaining for public Environmental Laboratories </vt:lpstr>
      <vt:lpstr>Univerzity EU</vt:lpstr>
      <vt:lpstr>Univerzity – partnerské krajiny</vt:lpstr>
      <vt:lpstr>Inštitúcie – partnerské krajiny</vt:lpstr>
      <vt:lpstr>Ciele projektu</vt:lpstr>
      <vt:lpstr>Ciele projektu</vt:lpstr>
      <vt:lpstr>NETREL aktivity</vt:lpstr>
      <vt:lpstr>NETREL aktivity</vt:lpstr>
      <vt:lpstr>NETREL aktivity</vt:lpstr>
      <vt:lpstr>NETREL aktivity</vt:lpstr>
      <vt:lpstr>Ako pripraviť návrh projektu </vt:lpstr>
      <vt:lpstr>Ako pripraviť návrh projektu </vt:lpstr>
      <vt:lpstr>Ako pripraviť návrh projektu </vt:lpstr>
      <vt:lpstr>Logical framework matrix</vt:lpstr>
      <vt:lpstr>Logical framework matrix</vt:lpstr>
      <vt:lpstr>Logical framework matrix</vt:lpstr>
      <vt:lpstr>Logical framework matrix</vt:lpstr>
      <vt:lpstr>Logical framework matrix</vt:lpstr>
      <vt:lpstr>Logical framework matrix</vt:lpstr>
      <vt:lpstr>Logical framework matrix</vt:lpstr>
      <vt:lpstr>NETREL -  Network for Education and TRaining for public Environmental Laboratories </vt:lpstr>
    </vt:vector>
  </TitlesOfParts>
  <Company>KBT CHTF STU Bratislava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&lt;Společnost XYZ&gt;</dc:title>
  <dc:creator>Jan Sajbidor</dc:creator>
  <cp:lastModifiedBy>Admin</cp:lastModifiedBy>
  <cp:revision>223</cp:revision>
  <cp:lastPrinted>1995-12-08T18:02:18Z</cp:lastPrinted>
  <dcterms:created xsi:type="dcterms:W3CDTF">2001-09-06T15:29:07Z</dcterms:created>
  <dcterms:modified xsi:type="dcterms:W3CDTF">2015-01-11T13:07:04Z</dcterms:modified>
</cp:coreProperties>
</file>