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65" r:id="rId3"/>
    <p:sldId id="287" r:id="rId4"/>
    <p:sldId id="290" r:id="rId5"/>
    <p:sldId id="261" r:id="rId6"/>
    <p:sldId id="279" r:id="rId7"/>
    <p:sldId id="280" r:id="rId8"/>
    <p:sldId id="281" r:id="rId9"/>
    <p:sldId id="272" r:id="rId10"/>
    <p:sldId id="262" r:id="rId11"/>
    <p:sldId id="263" r:id="rId12"/>
    <p:sldId id="291" r:id="rId13"/>
    <p:sldId id="288" r:id="rId14"/>
    <p:sldId id="25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CC00"/>
    <a:srgbClr val="0033CC"/>
    <a:srgbClr val="3333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94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00A7B-0F6E-4920-B8A5-8F5B5EF3A486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sk-SK"/>
        </a:p>
      </dgm:t>
    </dgm:pt>
    <dgm:pt modelId="{012C0128-6AAE-4FE9-B277-89F51B5EFDAC}">
      <dgm:prSet phldrT="[Text]" custT="1"/>
      <dgm:spPr/>
      <dgm:t>
        <a:bodyPr/>
        <a:lstStyle/>
        <a:p>
          <a:r>
            <a:rPr lang="sk-SK" sz="2400" dirty="0" smtClean="0">
              <a:solidFill>
                <a:srgbClr val="FF0000"/>
              </a:solidFill>
            </a:rPr>
            <a:t>Medzinárodná mobilita</a:t>
          </a:r>
        </a:p>
        <a:p>
          <a:r>
            <a:rPr lang="sk-SK" sz="2400" dirty="0" smtClean="0">
              <a:solidFill>
                <a:srgbClr val="FF0000"/>
              </a:solidFill>
            </a:rPr>
            <a:t>(decentralizované) </a:t>
          </a:r>
        </a:p>
      </dgm:t>
    </dgm:pt>
    <dgm:pt modelId="{5223930D-06C9-4D1C-B31C-981420832FBD}" type="parTrans" cxnId="{30BEB371-6DF1-45EF-B6F9-1BF1D0E9A7A2}">
      <dgm:prSet/>
      <dgm:spPr/>
      <dgm:t>
        <a:bodyPr/>
        <a:lstStyle/>
        <a:p>
          <a:endParaRPr lang="sk-SK"/>
        </a:p>
      </dgm:t>
    </dgm:pt>
    <dgm:pt modelId="{07346B1D-7371-4D4B-9D3B-B9A89FC57450}" type="sibTrans" cxnId="{30BEB371-6DF1-45EF-B6F9-1BF1D0E9A7A2}">
      <dgm:prSet/>
      <dgm:spPr/>
      <dgm:t>
        <a:bodyPr/>
        <a:lstStyle/>
        <a:p>
          <a:endParaRPr lang="sk-SK"/>
        </a:p>
      </dgm:t>
    </dgm:pt>
    <dgm:pt modelId="{ADDEBF2F-A961-40BD-A5DB-883E20C9B21C}">
      <dgm:prSet phldrT="[Text]" custT="1"/>
      <dgm:spPr/>
      <dgm:t>
        <a:bodyPr/>
        <a:lstStyle/>
        <a:p>
          <a:r>
            <a:rPr lang="sk-SK" sz="2000" dirty="0" smtClean="0"/>
            <a:t>Medzinárodné otvorenie programu Erasmus+ </a:t>
          </a:r>
          <a:endParaRPr lang="sk-SK" sz="2000" dirty="0"/>
        </a:p>
      </dgm:t>
    </dgm:pt>
    <dgm:pt modelId="{170C48ED-007E-46FD-80C7-C5EFA591E126}" type="parTrans" cxnId="{39003381-4E9F-48A9-826A-0F072C55AE1A}">
      <dgm:prSet/>
      <dgm:spPr/>
      <dgm:t>
        <a:bodyPr/>
        <a:lstStyle/>
        <a:p>
          <a:endParaRPr lang="sk-SK"/>
        </a:p>
      </dgm:t>
    </dgm:pt>
    <dgm:pt modelId="{1F2E5EC5-A0EB-4041-B036-03540CC11250}" type="sibTrans" cxnId="{39003381-4E9F-48A9-826A-0F072C55AE1A}">
      <dgm:prSet/>
      <dgm:spPr/>
      <dgm:t>
        <a:bodyPr/>
        <a:lstStyle/>
        <a:p>
          <a:endParaRPr lang="sk-SK"/>
        </a:p>
      </dgm:t>
    </dgm:pt>
    <dgm:pt modelId="{AFEE4780-2AB2-4451-95C9-AF04AF8E334E}">
      <dgm:prSet phldrT="[Text]" custT="1"/>
      <dgm:spPr/>
      <dgm:t>
        <a:bodyPr/>
        <a:lstStyle/>
        <a:p>
          <a:r>
            <a:rPr lang="sk-SK" sz="2000" dirty="0" smtClean="0"/>
            <a:t>Viac mobilít študentov a pracovníkov VŠ do/z EÚ</a:t>
          </a:r>
          <a:endParaRPr lang="sk-SK" sz="2000" dirty="0"/>
        </a:p>
      </dgm:t>
    </dgm:pt>
    <dgm:pt modelId="{24A785C6-3C29-497C-9705-0516720B4058}" type="parTrans" cxnId="{D8592C23-09AF-4D21-B3BB-B52BB7E44DE5}">
      <dgm:prSet/>
      <dgm:spPr/>
      <dgm:t>
        <a:bodyPr/>
        <a:lstStyle/>
        <a:p>
          <a:endParaRPr lang="sk-SK"/>
        </a:p>
      </dgm:t>
    </dgm:pt>
    <dgm:pt modelId="{376C9EFA-BFA6-49FE-9DEA-A63ECB04DD6A}" type="sibTrans" cxnId="{D8592C23-09AF-4D21-B3BB-B52BB7E44DE5}">
      <dgm:prSet/>
      <dgm:spPr/>
      <dgm:t>
        <a:bodyPr/>
        <a:lstStyle/>
        <a:p>
          <a:endParaRPr lang="sk-SK"/>
        </a:p>
      </dgm:t>
    </dgm:pt>
    <dgm:pt modelId="{031DCE6E-E503-47DE-8080-823A91EF7099}">
      <dgm:prSet phldrT="[Text]" custT="1"/>
      <dgm:spPr/>
      <dgm:t>
        <a:bodyPr/>
        <a:lstStyle/>
        <a:p>
          <a:r>
            <a:rPr lang="sk-SK" sz="2400" dirty="0" smtClean="0"/>
            <a:t>Spoločné študijné programy</a:t>
          </a:r>
        </a:p>
        <a:p>
          <a:r>
            <a:rPr lang="sk-SK" sz="2400" dirty="0" smtClean="0"/>
            <a:t>(centralizované)</a:t>
          </a:r>
        </a:p>
      </dgm:t>
    </dgm:pt>
    <dgm:pt modelId="{7424CEFA-9862-4157-8581-2FC95BA871F2}" type="parTrans" cxnId="{A2A9DFF2-1CF8-436F-9326-AB4A217548E3}">
      <dgm:prSet/>
      <dgm:spPr/>
      <dgm:t>
        <a:bodyPr/>
        <a:lstStyle/>
        <a:p>
          <a:endParaRPr lang="sk-SK"/>
        </a:p>
      </dgm:t>
    </dgm:pt>
    <dgm:pt modelId="{06F43472-9AD2-425B-A19B-BC96E8E2B480}" type="sibTrans" cxnId="{A2A9DFF2-1CF8-436F-9326-AB4A217548E3}">
      <dgm:prSet/>
      <dgm:spPr/>
      <dgm:t>
        <a:bodyPr/>
        <a:lstStyle/>
        <a:p>
          <a:endParaRPr lang="sk-SK"/>
        </a:p>
      </dgm:t>
    </dgm:pt>
    <dgm:pt modelId="{3B0A7A2E-0E07-4AB2-B070-5782EAEC2324}">
      <dgm:prSet phldrT="[Text]" custT="1"/>
      <dgm:spPr/>
      <dgm:t>
        <a:bodyPr/>
        <a:lstStyle/>
        <a:p>
          <a:r>
            <a:rPr lang="sk-SK" sz="2000" dirty="0" smtClean="0"/>
            <a:t>Spoločné </a:t>
          </a:r>
          <a:r>
            <a:rPr lang="sk-SK" sz="2000" dirty="0" err="1" smtClean="0"/>
            <a:t>mgr</a:t>
          </a:r>
          <a:r>
            <a:rPr lang="sk-SK" sz="2000" dirty="0" smtClean="0"/>
            <a:t>. študijné programy  ponúkané konzorciami z EÚ a mimo EÚ  </a:t>
          </a:r>
          <a:endParaRPr lang="sk-SK" sz="2000" dirty="0"/>
        </a:p>
      </dgm:t>
    </dgm:pt>
    <dgm:pt modelId="{64E7DD22-F0D7-45C7-A9C7-48AED0D07ED2}" type="parTrans" cxnId="{71B5F6C5-0B65-44F1-9A85-3ED889F3AD37}">
      <dgm:prSet/>
      <dgm:spPr/>
      <dgm:t>
        <a:bodyPr/>
        <a:lstStyle/>
        <a:p>
          <a:endParaRPr lang="sk-SK"/>
        </a:p>
      </dgm:t>
    </dgm:pt>
    <dgm:pt modelId="{AD684FEA-6CD9-4FAD-B76B-193BF2C11465}" type="sibTrans" cxnId="{71B5F6C5-0B65-44F1-9A85-3ED889F3AD37}">
      <dgm:prSet/>
      <dgm:spPr/>
      <dgm:t>
        <a:bodyPr/>
        <a:lstStyle/>
        <a:p>
          <a:endParaRPr lang="sk-SK"/>
        </a:p>
      </dgm:t>
    </dgm:pt>
    <dgm:pt modelId="{38123F8F-BDAD-44CC-8A41-D0BC08D0D9F6}">
      <dgm:prSet phldrT="[Text]" custT="1"/>
      <dgm:spPr/>
      <dgm:t>
        <a:bodyPr/>
        <a:lstStyle/>
        <a:p>
          <a:r>
            <a:rPr lang="sk-SK" sz="2000" dirty="0" smtClean="0"/>
            <a:t>Pokračovanie Erasmus </a:t>
          </a:r>
          <a:r>
            <a:rPr lang="sk-SK" sz="2000" dirty="0" err="1" smtClean="0"/>
            <a:t>Mundus</a:t>
          </a:r>
          <a:r>
            <a:rPr lang="sk-SK" sz="2000" dirty="0" smtClean="0"/>
            <a:t>, Akcia 1</a:t>
          </a:r>
          <a:endParaRPr lang="sk-SK" sz="2000" dirty="0"/>
        </a:p>
      </dgm:t>
    </dgm:pt>
    <dgm:pt modelId="{A1AEEA9A-A208-4B6F-A3F0-548AD82A17D7}" type="parTrans" cxnId="{4BA66AAB-BA57-42AD-A42F-87040633BD65}">
      <dgm:prSet/>
      <dgm:spPr/>
      <dgm:t>
        <a:bodyPr/>
        <a:lstStyle/>
        <a:p>
          <a:endParaRPr lang="sk-SK"/>
        </a:p>
      </dgm:t>
    </dgm:pt>
    <dgm:pt modelId="{B60DCB09-AD07-4092-8A66-6246978E894F}" type="sibTrans" cxnId="{4BA66AAB-BA57-42AD-A42F-87040633BD65}">
      <dgm:prSet/>
      <dgm:spPr/>
      <dgm:t>
        <a:bodyPr/>
        <a:lstStyle/>
        <a:p>
          <a:endParaRPr lang="sk-SK"/>
        </a:p>
      </dgm:t>
    </dgm:pt>
    <dgm:pt modelId="{CAD23467-59AB-4568-B0D7-23405A7850FB}">
      <dgm:prSet phldrT="[Text]" custT="1"/>
      <dgm:spPr/>
      <dgm:t>
        <a:bodyPr/>
        <a:lstStyle/>
        <a:p>
          <a:r>
            <a:rPr lang="sk-SK" sz="2400" dirty="0" smtClean="0">
              <a:solidFill>
                <a:srgbClr val="FF0000"/>
              </a:solidFill>
            </a:rPr>
            <a:t>Študentské pôžičky</a:t>
          </a:r>
        </a:p>
        <a:p>
          <a:r>
            <a:rPr lang="sk-SK" sz="2400" dirty="0" smtClean="0">
              <a:solidFill>
                <a:srgbClr val="FF0000"/>
              </a:solidFill>
            </a:rPr>
            <a:t>(centralizované)</a:t>
          </a:r>
          <a:endParaRPr lang="sk-SK" sz="2400" dirty="0">
            <a:solidFill>
              <a:srgbClr val="FF0000"/>
            </a:solidFill>
          </a:endParaRPr>
        </a:p>
      </dgm:t>
    </dgm:pt>
    <dgm:pt modelId="{1DF22F40-F640-435D-B2E2-E2C77E86227C}" type="parTrans" cxnId="{A20DEFEE-8580-4DA8-9E21-10F5C9DFD963}">
      <dgm:prSet/>
      <dgm:spPr/>
      <dgm:t>
        <a:bodyPr/>
        <a:lstStyle/>
        <a:p>
          <a:endParaRPr lang="sk-SK"/>
        </a:p>
      </dgm:t>
    </dgm:pt>
    <dgm:pt modelId="{BC52D032-E8D6-4C9F-A0A1-31A78E8A6412}" type="sibTrans" cxnId="{A20DEFEE-8580-4DA8-9E21-10F5C9DFD963}">
      <dgm:prSet/>
      <dgm:spPr/>
      <dgm:t>
        <a:bodyPr/>
        <a:lstStyle/>
        <a:p>
          <a:endParaRPr lang="sk-SK"/>
        </a:p>
      </dgm:t>
    </dgm:pt>
    <dgm:pt modelId="{B7C9A96D-8DB2-4A13-886D-797FC5EB4505}">
      <dgm:prSet phldrT="[Text]" custT="1"/>
      <dgm:spPr/>
      <dgm:t>
        <a:bodyPr/>
        <a:lstStyle/>
        <a:p>
          <a:r>
            <a:rPr lang="sk-SK" sz="2000" dirty="0" smtClean="0"/>
            <a:t>Pôžičky pre akékoľvek magisterské štúdium</a:t>
          </a:r>
          <a:endParaRPr lang="sk-SK" sz="2000" dirty="0"/>
        </a:p>
      </dgm:t>
    </dgm:pt>
    <dgm:pt modelId="{5434ADA5-78BD-4036-958B-4C8EEC5C6BEC}" type="parTrans" cxnId="{6CCD6027-4AD9-4AAE-9B16-A147F9610D16}">
      <dgm:prSet/>
      <dgm:spPr/>
      <dgm:t>
        <a:bodyPr/>
        <a:lstStyle/>
        <a:p>
          <a:endParaRPr lang="sk-SK"/>
        </a:p>
      </dgm:t>
    </dgm:pt>
    <dgm:pt modelId="{36780D0E-273D-4DD6-B10E-3B135ADA41E4}" type="sibTrans" cxnId="{6CCD6027-4AD9-4AAE-9B16-A147F9610D16}">
      <dgm:prSet/>
      <dgm:spPr/>
      <dgm:t>
        <a:bodyPr/>
        <a:lstStyle/>
        <a:p>
          <a:endParaRPr lang="sk-SK"/>
        </a:p>
      </dgm:t>
    </dgm:pt>
    <dgm:pt modelId="{4C905731-18EC-43A4-B0DC-AABA9D3A9E98}">
      <dgm:prSet phldrT="[Text]" custT="1"/>
      <dgm:spPr/>
      <dgm:t>
        <a:bodyPr/>
        <a:lstStyle/>
        <a:p>
          <a:r>
            <a:rPr lang="sk-SK" sz="2000" dirty="0" smtClean="0"/>
            <a:t>330 000 študentov do roku 2020</a:t>
          </a:r>
          <a:endParaRPr lang="sk-SK" sz="2000" dirty="0"/>
        </a:p>
      </dgm:t>
    </dgm:pt>
    <dgm:pt modelId="{8B211129-31AE-4F8C-A7E2-42356A43645F}" type="parTrans" cxnId="{96B29DF7-5CB4-48BA-AF3A-D9460F38E934}">
      <dgm:prSet/>
      <dgm:spPr/>
      <dgm:t>
        <a:bodyPr/>
        <a:lstStyle/>
        <a:p>
          <a:endParaRPr lang="sk-SK"/>
        </a:p>
      </dgm:t>
    </dgm:pt>
    <dgm:pt modelId="{82DFFEA9-C96C-49DE-9F07-77D5F12EA52A}" type="sibTrans" cxnId="{96B29DF7-5CB4-48BA-AF3A-D9460F38E934}">
      <dgm:prSet/>
      <dgm:spPr/>
      <dgm:t>
        <a:bodyPr/>
        <a:lstStyle/>
        <a:p>
          <a:endParaRPr lang="sk-SK"/>
        </a:p>
      </dgm:t>
    </dgm:pt>
    <dgm:pt modelId="{E361A34B-9AF5-4CF5-850E-0CB3ADCA7E60}" type="pres">
      <dgm:prSet presAssocID="{15800A7B-0F6E-4920-B8A5-8F5B5EF3A4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47F3D74A-7E60-470B-913C-C22F8FA0EFFF}" type="pres">
      <dgm:prSet presAssocID="{012C0128-6AAE-4FE9-B277-89F51B5EFDAC}" presName="linNode" presStyleCnt="0"/>
      <dgm:spPr/>
    </dgm:pt>
    <dgm:pt modelId="{2C6A5D69-6B84-4F6C-945E-CBDBA277439E}" type="pres">
      <dgm:prSet presAssocID="{012C0128-6AAE-4FE9-B277-89F51B5EFDAC}" presName="parentText" presStyleLbl="node1" presStyleIdx="0" presStyleCnt="3" custScaleY="148369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D1FA62C-8C1F-410D-8678-C93298118DEC}" type="pres">
      <dgm:prSet presAssocID="{012C0128-6AAE-4FE9-B277-89F51B5EFDAC}" presName="descendantText" presStyleLbl="alignAccFollowNode1" presStyleIdx="0" presStyleCnt="3" custScaleX="98772" custScaleY="145027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DF28E69-D916-49BE-B821-6C71C70A3CDD}" type="pres">
      <dgm:prSet presAssocID="{07346B1D-7371-4D4B-9D3B-B9A89FC57450}" presName="sp" presStyleCnt="0"/>
      <dgm:spPr/>
    </dgm:pt>
    <dgm:pt modelId="{12946490-4A57-4771-9B74-1DCA1E423FF2}" type="pres">
      <dgm:prSet presAssocID="{031DCE6E-E503-47DE-8080-823A91EF7099}" presName="linNode" presStyleCnt="0"/>
      <dgm:spPr/>
    </dgm:pt>
    <dgm:pt modelId="{8A36B34E-825A-4C21-8C44-8F8A822E27B4}" type="pres">
      <dgm:prSet presAssocID="{031DCE6E-E503-47DE-8080-823A91EF7099}" presName="parentText" presStyleLbl="node1" presStyleIdx="1" presStyleCnt="3" custScaleY="128777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148B145-7344-48D3-AEFB-78CECF04CBDE}" type="pres">
      <dgm:prSet presAssocID="{031DCE6E-E503-47DE-8080-823A91EF7099}" presName="descendantText" presStyleLbl="alignAccFollowNode1" presStyleIdx="1" presStyleCnt="3" custScaleY="13763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51A22F7-7110-459A-AA7B-F74AD5450475}" type="pres">
      <dgm:prSet presAssocID="{06F43472-9AD2-425B-A19B-BC96E8E2B480}" presName="sp" presStyleCnt="0"/>
      <dgm:spPr/>
    </dgm:pt>
    <dgm:pt modelId="{67D2E6A2-F72F-4EF7-A40A-ADD921B09BB3}" type="pres">
      <dgm:prSet presAssocID="{CAD23467-59AB-4568-B0D7-23405A7850FB}" presName="linNode" presStyleCnt="0"/>
      <dgm:spPr/>
    </dgm:pt>
    <dgm:pt modelId="{A97D3BAB-30C7-4B46-824D-331006B13DFE}" type="pres">
      <dgm:prSet presAssocID="{CAD23467-59AB-4568-B0D7-23405A7850F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420B90C-B74B-41EC-A81B-E5E1E61F099E}" type="pres">
      <dgm:prSet presAssocID="{CAD23467-59AB-4568-B0D7-23405A7850FB}" presName="descendantText" presStyleLbl="alignAccFollowNode1" presStyleIdx="2" presStyleCnt="3" custScaleY="150499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96B29DF7-5CB4-48BA-AF3A-D9460F38E934}" srcId="{CAD23467-59AB-4568-B0D7-23405A7850FB}" destId="{4C905731-18EC-43A4-B0DC-AABA9D3A9E98}" srcOrd="1" destOrd="0" parTransId="{8B211129-31AE-4F8C-A7E2-42356A43645F}" sibTransId="{82DFFEA9-C96C-49DE-9F07-77D5F12EA52A}"/>
    <dgm:cxn modelId="{F465635F-703C-4130-97B0-601394CD5F03}" type="presOf" srcId="{4C905731-18EC-43A4-B0DC-AABA9D3A9E98}" destId="{4420B90C-B74B-41EC-A81B-E5E1E61F099E}" srcOrd="0" destOrd="1" presId="urn:microsoft.com/office/officeart/2005/8/layout/vList5"/>
    <dgm:cxn modelId="{A20DEFEE-8580-4DA8-9E21-10F5C9DFD963}" srcId="{15800A7B-0F6E-4920-B8A5-8F5B5EF3A486}" destId="{CAD23467-59AB-4568-B0D7-23405A7850FB}" srcOrd="2" destOrd="0" parTransId="{1DF22F40-F640-435D-B2E2-E2C77E86227C}" sibTransId="{BC52D032-E8D6-4C9F-A0A1-31A78E8A6412}"/>
    <dgm:cxn modelId="{AE76190D-6038-4991-B46F-F49DD87095AC}" type="presOf" srcId="{3B0A7A2E-0E07-4AB2-B070-5782EAEC2324}" destId="{2148B145-7344-48D3-AEFB-78CECF04CBDE}" srcOrd="0" destOrd="0" presId="urn:microsoft.com/office/officeart/2005/8/layout/vList5"/>
    <dgm:cxn modelId="{1807B071-541C-4D9D-BC03-D9C302FDA4C4}" type="presOf" srcId="{AFEE4780-2AB2-4451-95C9-AF04AF8E334E}" destId="{FD1FA62C-8C1F-410D-8678-C93298118DEC}" srcOrd="0" destOrd="1" presId="urn:microsoft.com/office/officeart/2005/8/layout/vList5"/>
    <dgm:cxn modelId="{4BA66AAB-BA57-42AD-A42F-87040633BD65}" srcId="{031DCE6E-E503-47DE-8080-823A91EF7099}" destId="{38123F8F-BDAD-44CC-8A41-D0BC08D0D9F6}" srcOrd="1" destOrd="0" parTransId="{A1AEEA9A-A208-4B6F-A3F0-548AD82A17D7}" sibTransId="{B60DCB09-AD07-4092-8A66-6246978E894F}"/>
    <dgm:cxn modelId="{E93AADC0-6603-463B-BD48-E764FABA3BC9}" type="presOf" srcId="{ADDEBF2F-A961-40BD-A5DB-883E20C9B21C}" destId="{FD1FA62C-8C1F-410D-8678-C93298118DEC}" srcOrd="0" destOrd="0" presId="urn:microsoft.com/office/officeart/2005/8/layout/vList5"/>
    <dgm:cxn modelId="{71B5F6C5-0B65-44F1-9A85-3ED889F3AD37}" srcId="{031DCE6E-E503-47DE-8080-823A91EF7099}" destId="{3B0A7A2E-0E07-4AB2-B070-5782EAEC2324}" srcOrd="0" destOrd="0" parTransId="{64E7DD22-F0D7-45C7-A9C7-48AED0D07ED2}" sibTransId="{AD684FEA-6CD9-4FAD-B76B-193BF2C11465}"/>
    <dgm:cxn modelId="{7E9B6E60-8E73-4661-8299-93225CE7E218}" type="presOf" srcId="{B7C9A96D-8DB2-4A13-886D-797FC5EB4505}" destId="{4420B90C-B74B-41EC-A81B-E5E1E61F099E}" srcOrd="0" destOrd="0" presId="urn:microsoft.com/office/officeart/2005/8/layout/vList5"/>
    <dgm:cxn modelId="{6CCD6027-4AD9-4AAE-9B16-A147F9610D16}" srcId="{CAD23467-59AB-4568-B0D7-23405A7850FB}" destId="{B7C9A96D-8DB2-4A13-886D-797FC5EB4505}" srcOrd="0" destOrd="0" parTransId="{5434ADA5-78BD-4036-958B-4C8EEC5C6BEC}" sibTransId="{36780D0E-273D-4DD6-B10E-3B135ADA41E4}"/>
    <dgm:cxn modelId="{1FE62E0A-32CB-4241-BFB8-42E0EF6BBA69}" type="presOf" srcId="{38123F8F-BDAD-44CC-8A41-D0BC08D0D9F6}" destId="{2148B145-7344-48D3-AEFB-78CECF04CBDE}" srcOrd="0" destOrd="1" presId="urn:microsoft.com/office/officeart/2005/8/layout/vList5"/>
    <dgm:cxn modelId="{30BEB371-6DF1-45EF-B6F9-1BF1D0E9A7A2}" srcId="{15800A7B-0F6E-4920-B8A5-8F5B5EF3A486}" destId="{012C0128-6AAE-4FE9-B277-89F51B5EFDAC}" srcOrd="0" destOrd="0" parTransId="{5223930D-06C9-4D1C-B31C-981420832FBD}" sibTransId="{07346B1D-7371-4D4B-9D3B-B9A89FC57450}"/>
    <dgm:cxn modelId="{3BB3F6FA-9076-4DEC-9A3E-7BDA7774E112}" type="presOf" srcId="{012C0128-6AAE-4FE9-B277-89F51B5EFDAC}" destId="{2C6A5D69-6B84-4F6C-945E-CBDBA277439E}" srcOrd="0" destOrd="0" presId="urn:microsoft.com/office/officeart/2005/8/layout/vList5"/>
    <dgm:cxn modelId="{A2A9DFF2-1CF8-436F-9326-AB4A217548E3}" srcId="{15800A7B-0F6E-4920-B8A5-8F5B5EF3A486}" destId="{031DCE6E-E503-47DE-8080-823A91EF7099}" srcOrd="1" destOrd="0" parTransId="{7424CEFA-9862-4157-8581-2FC95BA871F2}" sibTransId="{06F43472-9AD2-425B-A19B-BC96E8E2B480}"/>
    <dgm:cxn modelId="{26E92F2F-89CF-419E-A63F-CAA56767CD07}" type="presOf" srcId="{15800A7B-0F6E-4920-B8A5-8F5B5EF3A486}" destId="{E361A34B-9AF5-4CF5-850E-0CB3ADCA7E60}" srcOrd="0" destOrd="0" presId="urn:microsoft.com/office/officeart/2005/8/layout/vList5"/>
    <dgm:cxn modelId="{2245AB91-C630-41B0-AAE9-C420AC7B94A1}" type="presOf" srcId="{031DCE6E-E503-47DE-8080-823A91EF7099}" destId="{8A36B34E-825A-4C21-8C44-8F8A822E27B4}" srcOrd="0" destOrd="0" presId="urn:microsoft.com/office/officeart/2005/8/layout/vList5"/>
    <dgm:cxn modelId="{39003381-4E9F-48A9-826A-0F072C55AE1A}" srcId="{012C0128-6AAE-4FE9-B277-89F51B5EFDAC}" destId="{ADDEBF2F-A961-40BD-A5DB-883E20C9B21C}" srcOrd="0" destOrd="0" parTransId="{170C48ED-007E-46FD-80C7-C5EFA591E126}" sibTransId="{1F2E5EC5-A0EB-4041-B036-03540CC11250}"/>
    <dgm:cxn modelId="{53EE5F24-28F8-4B79-9AEF-AF87EE0C62E6}" type="presOf" srcId="{CAD23467-59AB-4568-B0D7-23405A7850FB}" destId="{A97D3BAB-30C7-4B46-824D-331006B13DFE}" srcOrd="0" destOrd="0" presId="urn:microsoft.com/office/officeart/2005/8/layout/vList5"/>
    <dgm:cxn modelId="{D8592C23-09AF-4D21-B3BB-B52BB7E44DE5}" srcId="{012C0128-6AAE-4FE9-B277-89F51B5EFDAC}" destId="{AFEE4780-2AB2-4451-95C9-AF04AF8E334E}" srcOrd="1" destOrd="0" parTransId="{24A785C6-3C29-497C-9705-0516720B4058}" sibTransId="{376C9EFA-BFA6-49FE-9DEA-A63ECB04DD6A}"/>
    <dgm:cxn modelId="{56DE7DFC-3577-40B1-ABCB-28CF05009A16}" type="presParOf" srcId="{E361A34B-9AF5-4CF5-850E-0CB3ADCA7E60}" destId="{47F3D74A-7E60-470B-913C-C22F8FA0EFFF}" srcOrd="0" destOrd="0" presId="urn:microsoft.com/office/officeart/2005/8/layout/vList5"/>
    <dgm:cxn modelId="{5060DED8-FD7E-4A66-8A1D-3C19ADF0BE16}" type="presParOf" srcId="{47F3D74A-7E60-470B-913C-C22F8FA0EFFF}" destId="{2C6A5D69-6B84-4F6C-945E-CBDBA277439E}" srcOrd="0" destOrd="0" presId="urn:microsoft.com/office/officeart/2005/8/layout/vList5"/>
    <dgm:cxn modelId="{F9169EB4-5BCC-4920-9396-295F620D47F7}" type="presParOf" srcId="{47F3D74A-7E60-470B-913C-C22F8FA0EFFF}" destId="{FD1FA62C-8C1F-410D-8678-C93298118DEC}" srcOrd="1" destOrd="0" presId="urn:microsoft.com/office/officeart/2005/8/layout/vList5"/>
    <dgm:cxn modelId="{6D1F8779-C14F-44BE-BBA0-F339B7543FB7}" type="presParOf" srcId="{E361A34B-9AF5-4CF5-850E-0CB3ADCA7E60}" destId="{CDF28E69-D916-49BE-B821-6C71C70A3CDD}" srcOrd="1" destOrd="0" presId="urn:microsoft.com/office/officeart/2005/8/layout/vList5"/>
    <dgm:cxn modelId="{392F7887-83E9-445A-A427-D8E926BF5047}" type="presParOf" srcId="{E361A34B-9AF5-4CF5-850E-0CB3ADCA7E60}" destId="{12946490-4A57-4771-9B74-1DCA1E423FF2}" srcOrd="2" destOrd="0" presId="urn:microsoft.com/office/officeart/2005/8/layout/vList5"/>
    <dgm:cxn modelId="{7507D0AE-40FE-4ED9-974D-F07A9437EC75}" type="presParOf" srcId="{12946490-4A57-4771-9B74-1DCA1E423FF2}" destId="{8A36B34E-825A-4C21-8C44-8F8A822E27B4}" srcOrd="0" destOrd="0" presId="urn:microsoft.com/office/officeart/2005/8/layout/vList5"/>
    <dgm:cxn modelId="{77ED1861-0A60-4366-9F0B-337598AED9BC}" type="presParOf" srcId="{12946490-4A57-4771-9B74-1DCA1E423FF2}" destId="{2148B145-7344-48D3-AEFB-78CECF04CBDE}" srcOrd="1" destOrd="0" presId="urn:microsoft.com/office/officeart/2005/8/layout/vList5"/>
    <dgm:cxn modelId="{825352CA-2F81-415E-B76C-C88B3A3DE891}" type="presParOf" srcId="{E361A34B-9AF5-4CF5-850E-0CB3ADCA7E60}" destId="{E51A22F7-7110-459A-AA7B-F74AD5450475}" srcOrd="3" destOrd="0" presId="urn:microsoft.com/office/officeart/2005/8/layout/vList5"/>
    <dgm:cxn modelId="{DA733E3D-667B-4BFA-B189-2C8645E69192}" type="presParOf" srcId="{E361A34B-9AF5-4CF5-850E-0CB3ADCA7E60}" destId="{67D2E6A2-F72F-4EF7-A40A-ADD921B09BB3}" srcOrd="4" destOrd="0" presId="urn:microsoft.com/office/officeart/2005/8/layout/vList5"/>
    <dgm:cxn modelId="{AE3594AB-033F-4929-AFEB-B41D3E5BC145}" type="presParOf" srcId="{67D2E6A2-F72F-4EF7-A40A-ADD921B09BB3}" destId="{A97D3BAB-30C7-4B46-824D-331006B13DFE}" srcOrd="0" destOrd="0" presId="urn:microsoft.com/office/officeart/2005/8/layout/vList5"/>
    <dgm:cxn modelId="{D442211D-1EF3-4C32-AD2B-16B47326D723}" type="presParOf" srcId="{67D2E6A2-F72F-4EF7-A40A-ADD921B09BB3}" destId="{4420B90C-B74B-41EC-A81B-E5E1E61F09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68AC7B-487B-457A-A879-7D6ECB1D184F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sk-SK"/>
        </a:p>
      </dgm:t>
    </dgm:pt>
    <dgm:pt modelId="{3833EEC2-1450-4117-9294-4EDE1EAA4634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dirty="0" smtClean="0">
              <a:solidFill>
                <a:srgbClr val="FF0000"/>
              </a:solidFill>
            </a:rPr>
            <a:t>Budovanie kapacít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dirty="0" smtClean="0">
              <a:solidFill>
                <a:srgbClr val="FF0000"/>
              </a:solidFill>
            </a:rPr>
            <a:t>(centralizované,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dirty="0" smtClean="0">
              <a:solidFill>
                <a:srgbClr val="FF0000"/>
              </a:solidFill>
            </a:rPr>
            <a:t>bývalý TEMPUS)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000" dirty="0"/>
        </a:p>
      </dgm:t>
    </dgm:pt>
    <dgm:pt modelId="{BF3614B0-A35B-4634-87D6-6A2F03F4D1CB}" type="parTrans" cxnId="{8F3550E9-5797-42BB-9628-10FFB0CC0B1F}">
      <dgm:prSet/>
      <dgm:spPr/>
      <dgm:t>
        <a:bodyPr/>
        <a:lstStyle/>
        <a:p>
          <a:endParaRPr lang="sk-SK"/>
        </a:p>
      </dgm:t>
    </dgm:pt>
    <dgm:pt modelId="{1E8475DB-31F9-4E02-9D12-B01A8A148464}" type="sibTrans" cxnId="{8F3550E9-5797-42BB-9628-10FFB0CC0B1F}">
      <dgm:prSet/>
      <dgm:spPr/>
      <dgm:t>
        <a:bodyPr/>
        <a:lstStyle/>
        <a:p>
          <a:endParaRPr lang="sk-SK"/>
        </a:p>
      </dgm:t>
    </dgm:pt>
    <dgm:pt modelId="{51912D71-0DE4-421A-BA07-F9D8B50259C3}">
      <dgm:prSet phldrT="[Text]" custT="1"/>
      <dgm:spPr/>
      <dgm:t>
        <a:bodyPr/>
        <a:lstStyle/>
        <a:p>
          <a:endParaRPr lang="sk-SK" sz="2400" dirty="0" smtClean="0"/>
        </a:p>
        <a:p>
          <a:r>
            <a:rPr lang="sk-SK" sz="2000" dirty="0" smtClean="0"/>
            <a:t>Znalostné aliancie</a:t>
          </a:r>
        </a:p>
        <a:p>
          <a:r>
            <a:rPr lang="sk-SK" sz="2000" dirty="0" smtClean="0"/>
            <a:t>(centralizované)</a:t>
          </a:r>
        </a:p>
        <a:p>
          <a:endParaRPr lang="sk-SK" sz="2400" dirty="0"/>
        </a:p>
      </dgm:t>
    </dgm:pt>
    <dgm:pt modelId="{446B2F8E-0204-4F6F-A20E-BFA109D5C96F}" type="parTrans" cxnId="{08A9345C-1DA6-4297-9FA3-34D9BCF7D1B0}">
      <dgm:prSet/>
      <dgm:spPr/>
      <dgm:t>
        <a:bodyPr/>
        <a:lstStyle/>
        <a:p>
          <a:endParaRPr lang="sk-SK"/>
        </a:p>
      </dgm:t>
    </dgm:pt>
    <dgm:pt modelId="{18CC7678-4386-48DB-8BD9-457BBC06B07A}" type="sibTrans" cxnId="{08A9345C-1DA6-4297-9FA3-34D9BCF7D1B0}">
      <dgm:prSet/>
      <dgm:spPr/>
      <dgm:t>
        <a:bodyPr/>
        <a:lstStyle/>
        <a:p>
          <a:endParaRPr lang="sk-SK"/>
        </a:p>
      </dgm:t>
    </dgm:pt>
    <dgm:pt modelId="{53D45A89-7F11-4921-B9CF-99CDF766DB1E}">
      <dgm:prSet phldrT="[Text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sk-SK" sz="2000" dirty="0"/>
        </a:p>
      </dgm:t>
    </dgm:pt>
    <dgm:pt modelId="{61D6F664-9DC3-4153-9034-48B4518D18AE}" type="parTrans" cxnId="{B53502DC-FCCB-4911-87C8-6E5D33B4774D}">
      <dgm:prSet/>
      <dgm:spPr/>
      <dgm:t>
        <a:bodyPr/>
        <a:lstStyle/>
        <a:p>
          <a:endParaRPr lang="sk-SK"/>
        </a:p>
      </dgm:t>
    </dgm:pt>
    <dgm:pt modelId="{E5FD302A-09B4-422F-AD13-DE184A2C22F1}" type="sibTrans" cxnId="{B53502DC-FCCB-4911-87C8-6E5D33B4774D}">
      <dgm:prSet/>
      <dgm:spPr/>
      <dgm:t>
        <a:bodyPr/>
        <a:lstStyle/>
        <a:p>
          <a:endParaRPr lang="sk-SK"/>
        </a:p>
      </dgm:t>
    </dgm:pt>
    <dgm:pt modelId="{A928D3E2-C653-4F80-96A2-3FBF1C42B536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dirty="0" smtClean="0"/>
            <a:t>  Spolupráca vysokých škôl s podnikmi</a:t>
          </a:r>
          <a:endParaRPr lang="sk-SK" sz="2600" dirty="0"/>
        </a:p>
      </dgm:t>
    </dgm:pt>
    <dgm:pt modelId="{DD764670-0652-4C5E-98DC-8E230328B7F6}" type="parTrans" cxnId="{EBAF429F-2D13-4D23-819F-950DF5F7684B}">
      <dgm:prSet/>
      <dgm:spPr/>
      <dgm:t>
        <a:bodyPr/>
        <a:lstStyle/>
        <a:p>
          <a:endParaRPr lang="sk-SK"/>
        </a:p>
      </dgm:t>
    </dgm:pt>
    <dgm:pt modelId="{46A10060-CC22-4D3A-980C-83B8D49E1A4A}" type="sibTrans" cxnId="{EBAF429F-2D13-4D23-819F-950DF5F7684B}">
      <dgm:prSet/>
      <dgm:spPr/>
      <dgm:t>
        <a:bodyPr/>
        <a:lstStyle/>
        <a:p>
          <a:endParaRPr lang="sk-SK"/>
        </a:p>
      </dgm:t>
    </dgm:pt>
    <dgm:pt modelId="{454CDC88-9252-4205-A4F7-9127483FD863}">
      <dgm:prSet phldrT="[Text]" custT="1"/>
      <dgm:spPr/>
      <dgm:t>
        <a:bodyPr/>
        <a:lstStyle/>
        <a:p>
          <a:r>
            <a:rPr lang="sk-SK" sz="2000" baseline="0" dirty="0" smtClean="0">
              <a:solidFill>
                <a:schemeClr val="bg1"/>
              </a:solidFill>
            </a:rPr>
            <a:t>Strategické partertnerstvá v oblasti vzdelávania a odbornej prípravy</a:t>
          </a:r>
        </a:p>
        <a:p>
          <a:r>
            <a:rPr lang="sk-SK" sz="2000" baseline="0" dirty="0" smtClean="0">
              <a:solidFill>
                <a:schemeClr val="bg1"/>
              </a:solidFill>
            </a:rPr>
            <a:t>(decentralizované)</a:t>
          </a:r>
          <a:endParaRPr lang="sk-SK" sz="2000" baseline="0" dirty="0">
            <a:solidFill>
              <a:schemeClr val="bg1"/>
            </a:solidFill>
          </a:endParaRPr>
        </a:p>
      </dgm:t>
    </dgm:pt>
    <dgm:pt modelId="{DD15D14E-D668-4D69-89BC-2DB172C119B9}" type="parTrans" cxnId="{FF29174F-B738-404F-9D2A-158157908CB3}">
      <dgm:prSet/>
      <dgm:spPr/>
      <dgm:t>
        <a:bodyPr/>
        <a:lstStyle/>
        <a:p>
          <a:endParaRPr lang="sk-SK"/>
        </a:p>
      </dgm:t>
    </dgm:pt>
    <dgm:pt modelId="{AC63F4B1-3500-4FF5-B051-D961560676B5}" type="sibTrans" cxnId="{FF29174F-B738-404F-9D2A-158157908CB3}">
      <dgm:prSet/>
      <dgm:spPr/>
      <dgm:t>
        <a:bodyPr/>
        <a:lstStyle/>
        <a:p>
          <a:endParaRPr lang="sk-SK"/>
        </a:p>
      </dgm:t>
    </dgm:pt>
    <dgm:pt modelId="{6860ECCD-25F9-40F7-9074-14D7E5C69A7E}">
      <dgm:prSet phldrT="[Text]" custT="1"/>
      <dgm:spPr/>
      <dgm:t>
        <a:bodyPr/>
        <a:lstStyle/>
        <a:p>
          <a:r>
            <a:rPr lang="sk-SK" sz="2000" dirty="0" smtClean="0"/>
            <a:t> Vytváranie inovatívnych postupov      (kurikulá, spoločné študijné programy)</a:t>
          </a:r>
          <a:endParaRPr lang="sk-SK" sz="2000" dirty="0"/>
        </a:p>
      </dgm:t>
    </dgm:pt>
    <dgm:pt modelId="{2235A6EC-8A10-4AD1-9569-5E3597A4F4FF}" type="sibTrans" cxnId="{BA855A82-91AB-47CE-9E58-867CA62948F5}">
      <dgm:prSet/>
      <dgm:spPr/>
      <dgm:t>
        <a:bodyPr/>
        <a:lstStyle/>
        <a:p>
          <a:endParaRPr lang="sk-SK"/>
        </a:p>
      </dgm:t>
    </dgm:pt>
    <dgm:pt modelId="{86F7394A-4620-4500-87CF-81B80AEC5AC9}" type="parTrans" cxnId="{BA855A82-91AB-47CE-9E58-867CA62948F5}">
      <dgm:prSet/>
      <dgm:spPr/>
      <dgm:t>
        <a:bodyPr/>
        <a:lstStyle/>
        <a:p>
          <a:endParaRPr lang="sk-SK"/>
        </a:p>
      </dgm:t>
    </dgm:pt>
    <dgm:pt modelId="{4679AB5C-DB6B-44C8-8E66-2A96DA981B38}">
      <dgm:prSet phldrT="[Text]" custT="1"/>
      <dgm:spPr/>
      <dgm:t>
        <a:bodyPr/>
        <a:lstStyle/>
        <a:p>
          <a:r>
            <a:rPr lang="sk-SK" sz="2000" dirty="0" smtClean="0"/>
            <a:t> Spolupráca s inštitúciami a priemyslom</a:t>
          </a:r>
          <a:endParaRPr lang="sk-SK" sz="2000" dirty="0"/>
        </a:p>
      </dgm:t>
    </dgm:pt>
    <dgm:pt modelId="{EC6D074C-7D70-4F8E-92CA-83A59B9DC328}" type="parTrans" cxnId="{F83D7EE2-3DAB-4D28-8271-1A95487FBBA3}">
      <dgm:prSet/>
      <dgm:spPr/>
      <dgm:t>
        <a:bodyPr/>
        <a:lstStyle/>
        <a:p>
          <a:endParaRPr lang="sk-SK"/>
        </a:p>
      </dgm:t>
    </dgm:pt>
    <dgm:pt modelId="{B609DF52-5FC3-4EEC-A4B7-9420F85B116A}" type="sibTrans" cxnId="{F83D7EE2-3DAB-4D28-8271-1A95487FBBA3}">
      <dgm:prSet/>
      <dgm:spPr/>
      <dgm:t>
        <a:bodyPr/>
        <a:lstStyle/>
        <a:p>
          <a:endParaRPr lang="sk-SK"/>
        </a:p>
      </dgm:t>
    </dgm:pt>
    <dgm:pt modelId="{8B4A8CDF-4512-46E7-83CF-20A76529635E}">
      <dgm:prSet phldrT="[Text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dirty="0" smtClean="0"/>
            <a:t>  Modernizácia VŠ vzdelávania v    partnerských krajinách</a:t>
          </a:r>
          <a:endParaRPr lang="sk-SK" sz="2000" dirty="0"/>
        </a:p>
      </dgm:t>
    </dgm:pt>
    <dgm:pt modelId="{C67EA577-901E-4AA3-B109-6C7CC02CB75E}" type="parTrans" cxnId="{A046708E-5F7E-49DF-8528-10250EBB5DBD}">
      <dgm:prSet/>
      <dgm:spPr/>
      <dgm:t>
        <a:bodyPr/>
        <a:lstStyle/>
        <a:p>
          <a:endParaRPr lang="sk-SK"/>
        </a:p>
      </dgm:t>
    </dgm:pt>
    <dgm:pt modelId="{769A9B59-72B2-400C-A225-9B97E724965A}" type="sibTrans" cxnId="{A046708E-5F7E-49DF-8528-10250EBB5DBD}">
      <dgm:prSet/>
      <dgm:spPr/>
      <dgm:t>
        <a:bodyPr/>
        <a:lstStyle/>
        <a:p>
          <a:endParaRPr lang="sk-SK"/>
        </a:p>
      </dgm:t>
    </dgm:pt>
    <dgm:pt modelId="{C58D97B4-FCD2-4EA0-AEFA-4D4D98912BE8}">
      <dgm:prSet phldrT="[Text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dirty="0" smtClean="0"/>
            <a:t>   Južné Stredozemie, východná Európa, západný Balkán, Ázia/Stredná Ázia, Latinská Amerika a Južná Afrika</a:t>
          </a:r>
          <a:endParaRPr lang="sk-SK" sz="2000" dirty="0"/>
        </a:p>
      </dgm:t>
    </dgm:pt>
    <dgm:pt modelId="{5B8F1495-CBD3-4810-9FD6-6B98225862E0}" type="parTrans" cxnId="{83AC2BBC-6B8B-4A59-A265-EBEE047F7459}">
      <dgm:prSet/>
      <dgm:spPr/>
      <dgm:t>
        <a:bodyPr/>
        <a:lstStyle/>
        <a:p>
          <a:endParaRPr lang="sk-SK"/>
        </a:p>
      </dgm:t>
    </dgm:pt>
    <dgm:pt modelId="{25B2E0DA-ECA9-44B6-AA5E-35A754B5A088}" type="sibTrans" cxnId="{83AC2BBC-6B8B-4A59-A265-EBEE047F7459}">
      <dgm:prSet/>
      <dgm:spPr/>
      <dgm:t>
        <a:bodyPr/>
        <a:lstStyle/>
        <a:p>
          <a:endParaRPr lang="sk-SK"/>
        </a:p>
      </dgm:t>
    </dgm:pt>
    <dgm:pt modelId="{6B27EF2D-BBEA-471C-B663-CCAEB28A3F72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dirty="0" smtClean="0"/>
            <a:t>  Podpora inovácií vo VŠ vzdelávaní,       podnikaní a v širšom soc. ekon. prostredí </a:t>
          </a:r>
        </a:p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sk-SK" sz="2600" dirty="0"/>
        </a:p>
      </dgm:t>
    </dgm:pt>
    <dgm:pt modelId="{434B1C66-ADEF-4260-8E5B-0D4CD40D957C}" type="parTrans" cxnId="{441DCBAB-F93F-4A4F-BBD7-CCB49E386B12}">
      <dgm:prSet/>
      <dgm:spPr/>
      <dgm:t>
        <a:bodyPr/>
        <a:lstStyle/>
        <a:p>
          <a:endParaRPr lang="sk-SK"/>
        </a:p>
      </dgm:t>
    </dgm:pt>
    <dgm:pt modelId="{16DDBA6B-45AF-474B-99B6-5893F85104B1}" type="sibTrans" cxnId="{441DCBAB-F93F-4A4F-BBD7-CCB49E386B12}">
      <dgm:prSet/>
      <dgm:spPr/>
      <dgm:t>
        <a:bodyPr/>
        <a:lstStyle/>
        <a:p>
          <a:endParaRPr lang="sk-SK"/>
        </a:p>
      </dgm:t>
    </dgm:pt>
    <dgm:pt modelId="{A93AEC4D-C9A9-43A8-BF7F-14C57F8BB0B4}">
      <dgm:prSet phldrT="[Text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dirty="0" smtClean="0"/>
            <a:t>Mobility študentov a učiteľov</a:t>
          </a:r>
          <a:endParaRPr lang="sk-SK" sz="2000" dirty="0"/>
        </a:p>
      </dgm:t>
    </dgm:pt>
    <dgm:pt modelId="{3785AA64-89CA-44CA-84EB-E0FF4DAEF0CB}" type="parTrans" cxnId="{E60B2B23-C8CF-46BB-8741-C7B3BC69454A}">
      <dgm:prSet/>
      <dgm:spPr/>
      <dgm:t>
        <a:bodyPr/>
        <a:lstStyle/>
        <a:p>
          <a:endParaRPr lang="sk-SK"/>
        </a:p>
      </dgm:t>
    </dgm:pt>
    <dgm:pt modelId="{702B2E02-2762-45D0-8B3B-188E65E05C83}" type="sibTrans" cxnId="{E60B2B23-C8CF-46BB-8741-C7B3BC69454A}">
      <dgm:prSet/>
      <dgm:spPr/>
      <dgm:t>
        <a:bodyPr/>
        <a:lstStyle/>
        <a:p>
          <a:endParaRPr lang="sk-SK"/>
        </a:p>
      </dgm:t>
    </dgm:pt>
    <dgm:pt modelId="{538A3A67-C6B1-418E-A86E-DD4CBFBB38BF}" type="pres">
      <dgm:prSet presAssocID="{3E68AC7B-487B-457A-A879-7D6ECB1D18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A53DFD93-C63F-402E-B719-D3C2BD7E0FBF}" type="pres">
      <dgm:prSet presAssocID="{3833EEC2-1450-4117-9294-4EDE1EAA4634}" presName="linNode" presStyleCnt="0"/>
      <dgm:spPr/>
      <dgm:t>
        <a:bodyPr/>
        <a:lstStyle/>
        <a:p>
          <a:endParaRPr lang="sk-SK"/>
        </a:p>
      </dgm:t>
    </dgm:pt>
    <dgm:pt modelId="{E9242C30-D983-4458-9F5F-F3C65021B9EE}" type="pres">
      <dgm:prSet presAssocID="{3833EEC2-1450-4117-9294-4EDE1EAA4634}" presName="parentText" presStyleLbl="node1" presStyleIdx="0" presStyleCnt="3" custScaleY="173472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49BEE43-E3C3-4B25-B3CA-A256C78378DC}" type="pres">
      <dgm:prSet presAssocID="{3833EEC2-1450-4117-9294-4EDE1EAA4634}" presName="descendantText" presStyleLbl="alignAccFollowNode1" presStyleIdx="0" presStyleCnt="3" custScaleY="274100" custLinFactNeighborY="-755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9AB255A-87BA-431C-A374-5581839EAC9F}" type="pres">
      <dgm:prSet presAssocID="{1E8475DB-31F9-4E02-9D12-B01A8A148464}" presName="sp" presStyleCnt="0"/>
      <dgm:spPr/>
      <dgm:t>
        <a:bodyPr/>
        <a:lstStyle/>
        <a:p>
          <a:endParaRPr lang="sk-SK"/>
        </a:p>
      </dgm:t>
    </dgm:pt>
    <dgm:pt modelId="{AD576DBD-A0FB-4A16-ABA6-D631AB9051D8}" type="pres">
      <dgm:prSet presAssocID="{51912D71-0DE4-421A-BA07-F9D8B50259C3}" presName="linNode" presStyleCnt="0"/>
      <dgm:spPr/>
      <dgm:t>
        <a:bodyPr/>
        <a:lstStyle/>
        <a:p>
          <a:endParaRPr lang="sk-SK"/>
        </a:p>
      </dgm:t>
    </dgm:pt>
    <dgm:pt modelId="{2EF1D222-F7F3-4124-8B27-62CF1C10FFA7}" type="pres">
      <dgm:prSet presAssocID="{51912D71-0DE4-421A-BA07-F9D8B50259C3}" presName="parentText" presStyleLbl="node1" presStyleIdx="1" presStyleCnt="3" custScaleY="112003" custLinFactNeighborY="-1330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2056A1B-9ECD-40BF-920A-A5A6DB262D74}" type="pres">
      <dgm:prSet presAssocID="{51912D71-0DE4-421A-BA07-F9D8B50259C3}" presName="descendantText" presStyleLbl="alignAccFollowNode1" presStyleIdx="1" presStyleCnt="3" custScaleX="98651" custScaleY="163731" custLinFactNeighborX="-1407" custLinFactNeighborY="1088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714C6FB-6CD1-4578-A4C4-BC6C7A4C94E0}" type="pres">
      <dgm:prSet presAssocID="{18CC7678-4386-48DB-8BD9-457BBC06B07A}" presName="sp" presStyleCnt="0"/>
      <dgm:spPr/>
      <dgm:t>
        <a:bodyPr/>
        <a:lstStyle/>
        <a:p>
          <a:endParaRPr lang="sk-SK"/>
        </a:p>
      </dgm:t>
    </dgm:pt>
    <dgm:pt modelId="{1F5B68FE-D948-496E-A885-3BDF5E865DDA}" type="pres">
      <dgm:prSet presAssocID="{454CDC88-9252-4205-A4F7-9127483FD863}" presName="linNode" presStyleCnt="0"/>
      <dgm:spPr/>
      <dgm:t>
        <a:bodyPr/>
        <a:lstStyle/>
        <a:p>
          <a:endParaRPr lang="sk-SK"/>
        </a:p>
      </dgm:t>
    </dgm:pt>
    <dgm:pt modelId="{04342EF6-906C-444C-8DE3-006918B431BB}" type="pres">
      <dgm:prSet presAssocID="{454CDC88-9252-4205-A4F7-9127483FD863}" presName="parentText" presStyleLbl="node1" presStyleIdx="2" presStyleCnt="3" custScaleY="167979" custLinFactNeighborX="484" custLinFactNeighborY="-6221">
        <dgm:presLayoutVars>
          <dgm:chMax val="1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A710C83-F316-4641-8073-4063392F5AC4}" type="pres">
      <dgm:prSet presAssocID="{454CDC88-9252-4205-A4F7-9127483FD863}" presName="descendantText" presStyleLbl="alignAccFollowNode1" presStyleIdx="2" presStyleCnt="3" custScaleY="15946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F0BFD191-E872-4E2B-9882-D5668C319D3C}" type="presOf" srcId="{8B4A8CDF-4512-46E7-83CF-20A76529635E}" destId="{C49BEE43-E3C3-4B25-B3CA-A256C78378DC}" srcOrd="0" destOrd="0" presId="urn:microsoft.com/office/officeart/2005/8/layout/vList5"/>
    <dgm:cxn modelId="{9E38597F-8132-4827-8E62-E24B139F03AF}" type="presOf" srcId="{454CDC88-9252-4205-A4F7-9127483FD863}" destId="{04342EF6-906C-444C-8DE3-006918B431BB}" srcOrd="0" destOrd="0" presId="urn:microsoft.com/office/officeart/2005/8/layout/vList5"/>
    <dgm:cxn modelId="{FF29174F-B738-404F-9D2A-158157908CB3}" srcId="{3E68AC7B-487B-457A-A879-7D6ECB1D184F}" destId="{454CDC88-9252-4205-A4F7-9127483FD863}" srcOrd="2" destOrd="0" parTransId="{DD15D14E-D668-4D69-89BC-2DB172C119B9}" sibTransId="{AC63F4B1-3500-4FF5-B051-D961560676B5}"/>
    <dgm:cxn modelId="{AFF4CB06-7B51-48B6-B057-379A25729C10}" type="presOf" srcId="{6B27EF2D-BBEA-471C-B663-CCAEB28A3F72}" destId="{C2056A1B-9ECD-40BF-920A-A5A6DB262D74}" srcOrd="0" destOrd="2" presId="urn:microsoft.com/office/officeart/2005/8/layout/vList5"/>
    <dgm:cxn modelId="{BA855A82-91AB-47CE-9E58-867CA62948F5}" srcId="{454CDC88-9252-4205-A4F7-9127483FD863}" destId="{6860ECCD-25F9-40F7-9074-14D7E5C69A7E}" srcOrd="0" destOrd="0" parTransId="{86F7394A-4620-4500-87CF-81B80AEC5AC9}" sibTransId="{2235A6EC-8A10-4AD1-9569-5E3597A4F4FF}"/>
    <dgm:cxn modelId="{6479FAA5-6953-4294-BD9D-8F4322413903}" type="presOf" srcId="{4679AB5C-DB6B-44C8-8E66-2A96DA981B38}" destId="{BA710C83-F316-4641-8073-4063392F5AC4}" srcOrd="0" destOrd="1" presId="urn:microsoft.com/office/officeart/2005/8/layout/vList5"/>
    <dgm:cxn modelId="{08A9345C-1DA6-4297-9FA3-34D9BCF7D1B0}" srcId="{3E68AC7B-487B-457A-A879-7D6ECB1D184F}" destId="{51912D71-0DE4-421A-BA07-F9D8B50259C3}" srcOrd="1" destOrd="0" parTransId="{446B2F8E-0204-4F6F-A20E-BFA109D5C96F}" sibTransId="{18CC7678-4386-48DB-8BD9-457BBC06B07A}"/>
    <dgm:cxn modelId="{07DF5A6D-8993-4B9C-9B10-770431AAD3E3}" type="presOf" srcId="{3E68AC7B-487B-457A-A879-7D6ECB1D184F}" destId="{538A3A67-C6B1-418E-A86E-DD4CBFBB38BF}" srcOrd="0" destOrd="0" presId="urn:microsoft.com/office/officeart/2005/8/layout/vList5"/>
    <dgm:cxn modelId="{8F3550E9-5797-42BB-9628-10FFB0CC0B1F}" srcId="{3E68AC7B-487B-457A-A879-7D6ECB1D184F}" destId="{3833EEC2-1450-4117-9294-4EDE1EAA4634}" srcOrd="0" destOrd="0" parTransId="{BF3614B0-A35B-4634-87D6-6A2F03F4D1CB}" sibTransId="{1E8475DB-31F9-4E02-9D12-B01A8A148464}"/>
    <dgm:cxn modelId="{2F255AC6-E2A8-4537-A32F-62350527E682}" type="presOf" srcId="{6860ECCD-25F9-40F7-9074-14D7E5C69A7E}" destId="{BA710C83-F316-4641-8073-4063392F5AC4}" srcOrd="0" destOrd="0" presId="urn:microsoft.com/office/officeart/2005/8/layout/vList5"/>
    <dgm:cxn modelId="{11B326C9-59CB-402B-B694-1F88F5141113}" type="presOf" srcId="{A928D3E2-C653-4F80-96A2-3FBF1C42B536}" destId="{C2056A1B-9ECD-40BF-920A-A5A6DB262D74}" srcOrd="0" destOrd="1" presId="urn:microsoft.com/office/officeart/2005/8/layout/vList5"/>
    <dgm:cxn modelId="{32EA4280-427B-4FAA-8DDA-73BC4E14A92C}" type="presOf" srcId="{3833EEC2-1450-4117-9294-4EDE1EAA4634}" destId="{E9242C30-D983-4458-9F5F-F3C65021B9EE}" srcOrd="0" destOrd="0" presId="urn:microsoft.com/office/officeart/2005/8/layout/vList5"/>
    <dgm:cxn modelId="{EBAF429F-2D13-4D23-819F-950DF5F7684B}" srcId="{51912D71-0DE4-421A-BA07-F9D8B50259C3}" destId="{A928D3E2-C653-4F80-96A2-3FBF1C42B536}" srcOrd="1" destOrd="0" parTransId="{DD764670-0652-4C5E-98DC-8E230328B7F6}" sibTransId="{46A10060-CC22-4D3A-980C-83B8D49E1A4A}"/>
    <dgm:cxn modelId="{AA17BC38-E332-4634-96E3-32E8832C2946}" type="presOf" srcId="{C58D97B4-FCD2-4EA0-AEFA-4D4D98912BE8}" destId="{C49BEE43-E3C3-4B25-B3CA-A256C78378DC}" srcOrd="0" destOrd="1" presId="urn:microsoft.com/office/officeart/2005/8/layout/vList5"/>
    <dgm:cxn modelId="{83AC2BBC-6B8B-4A59-A265-EBEE047F7459}" srcId="{3833EEC2-1450-4117-9294-4EDE1EAA4634}" destId="{C58D97B4-FCD2-4EA0-AEFA-4D4D98912BE8}" srcOrd="1" destOrd="0" parTransId="{5B8F1495-CBD3-4810-9FD6-6B98225862E0}" sibTransId="{25B2E0DA-ECA9-44B6-AA5E-35A754B5A088}"/>
    <dgm:cxn modelId="{DCB7F735-D93A-45B7-914F-D056ECD9AAD8}" type="presOf" srcId="{51912D71-0DE4-421A-BA07-F9D8B50259C3}" destId="{2EF1D222-F7F3-4124-8B27-62CF1C10FFA7}" srcOrd="0" destOrd="0" presId="urn:microsoft.com/office/officeart/2005/8/layout/vList5"/>
    <dgm:cxn modelId="{B53502DC-FCCB-4911-87C8-6E5D33B4774D}" srcId="{51912D71-0DE4-421A-BA07-F9D8B50259C3}" destId="{53D45A89-7F11-4921-B9CF-99CDF766DB1E}" srcOrd="0" destOrd="0" parTransId="{61D6F664-9DC3-4153-9034-48B4518D18AE}" sibTransId="{E5FD302A-09B4-422F-AD13-DE184A2C22F1}"/>
    <dgm:cxn modelId="{F83D7EE2-3DAB-4D28-8271-1A95487FBBA3}" srcId="{454CDC88-9252-4205-A4F7-9127483FD863}" destId="{4679AB5C-DB6B-44C8-8E66-2A96DA981B38}" srcOrd="1" destOrd="0" parTransId="{EC6D074C-7D70-4F8E-92CA-83A59B9DC328}" sibTransId="{B609DF52-5FC3-4EEC-A4B7-9420F85B116A}"/>
    <dgm:cxn modelId="{FB035693-770E-4289-9725-1C9CBEBE3E77}" type="presOf" srcId="{53D45A89-7F11-4921-B9CF-99CDF766DB1E}" destId="{C2056A1B-9ECD-40BF-920A-A5A6DB262D74}" srcOrd="0" destOrd="0" presId="urn:microsoft.com/office/officeart/2005/8/layout/vList5"/>
    <dgm:cxn modelId="{456B35A6-C30C-421B-959D-2C135A97D270}" type="presOf" srcId="{A93AEC4D-C9A9-43A8-BF7F-14C57F8BB0B4}" destId="{C49BEE43-E3C3-4B25-B3CA-A256C78378DC}" srcOrd="0" destOrd="2" presId="urn:microsoft.com/office/officeart/2005/8/layout/vList5"/>
    <dgm:cxn modelId="{E60B2B23-C8CF-46BB-8741-C7B3BC69454A}" srcId="{3833EEC2-1450-4117-9294-4EDE1EAA4634}" destId="{A93AEC4D-C9A9-43A8-BF7F-14C57F8BB0B4}" srcOrd="2" destOrd="0" parTransId="{3785AA64-89CA-44CA-84EB-E0FF4DAEF0CB}" sibTransId="{702B2E02-2762-45D0-8B3B-188E65E05C83}"/>
    <dgm:cxn modelId="{A046708E-5F7E-49DF-8528-10250EBB5DBD}" srcId="{3833EEC2-1450-4117-9294-4EDE1EAA4634}" destId="{8B4A8CDF-4512-46E7-83CF-20A76529635E}" srcOrd="0" destOrd="0" parTransId="{C67EA577-901E-4AA3-B109-6C7CC02CB75E}" sibTransId="{769A9B59-72B2-400C-A225-9B97E724965A}"/>
    <dgm:cxn modelId="{441DCBAB-F93F-4A4F-BBD7-CCB49E386B12}" srcId="{51912D71-0DE4-421A-BA07-F9D8B50259C3}" destId="{6B27EF2D-BBEA-471C-B663-CCAEB28A3F72}" srcOrd="2" destOrd="0" parTransId="{434B1C66-ADEF-4260-8E5B-0D4CD40D957C}" sibTransId="{16DDBA6B-45AF-474B-99B6-5893F85104B1}"/>
    <dgm:cxn modelId="{5E2F9051-5D1B-4B95-ADAA-740A6452BF24}" type="presParOf" srcId="{538A3A67-C6B1-418E-A86E-DD4CBFBB38BF}" destId="{A53DFD93-C63F-402E-B719-D3C2BD7E0FBF}" srcOrd="0" destOrd="0" presId="urn:microsoft.com/office/officeart/2005/8/layout/vList5"/>
    <dgm:cxn modelId="{2EA15D26-E12D-4E4A-807F-E836B07E9314}" type="presParOf" srcId="{A53DFD93-C63F-402E-B719-D3C2BD7E0FBF}" destId="{E9242C30-D983-4458-9F5F-F3C65021B9EE}" srcOrd="0" destOrd="0" presId="urn:microsoft.com/office/officeart/2005/8/layout/vList5"/>
    <dgm:cxn modelId="{463BA5ED-A40C-4C2F-BE79-FB089E77E812}" type="presParOf" srcId="{A53DFD93-C63F-402E-B719-D3C2BD7E0FBF}" destId="{C49BEE43-E3C3-4B25-B3CA-A256C78378DC}" srcOrd="1" destOrd="0" presId="urn:microsoft.com/office/officeart/2005/8/layout/vList5"/>
    <dgm:cxn modelId="{77D6E6C7-2832-4F47-B8E8-6AAD81F635A7}" type="presParOf" srcId="{538A3A67-C6B1-418E-A86E-DD4CBFBB38BF}" destId="{09AB255A-87BA-431C-A374-5581839EAC9F}" srcOrd="1" destOrd="0" presId="urn:microsoft.com/office/officeart/2005/8/layout/vList5"/>
    <dgm:cxn modelId="{0A4FF4F3-3E09-46BA-B742-2C21766666FB}" type="presParOf" srcId="{538A3A67-C6B1-418E-A86E-DD4CBFBB38BF}" destId="{AD576DBD-A0FB-4A16-ABA6-D631AB9051D8}" srcOrd="2" destOrd="0" presId="urn:microsoft.com/office/officeart/2005/8/layout/vList5"/>
    <dgm:cxn modelId="{00DFE63F-C2B7-4BF2-A1AD-94B7B4DCEA03}" type="presParOf" srcId="{AD576DBD-A0FB-4A16-ABA6-D631AB9051D8}" destId="{2EF1D222-F7F3-4124-8B27-62CF1C10FFA7}" srcOrd="0" destOrd="0" presId="urn:microsoft.com/office/officeart/2005/8/layout/vList5"/>
    <dgm:cxn modelId="{5F3140AD-984F-4DA9-8D69-443E3694E59D}" type="presParOf" srcId="{AD576DBD-A0FB-4A16-ABA6-D631AB9051D8}" destId="{C2056A1B-9ECD-40BF-920A-A5A6DB262D74}" srcOrd="1" destOrd="0" presId="urn:microsoft.com/office/officeart/2005/8/layout/vList5"/>
    <dgm:cxn modelId="{E52C63DD-063B-4048-BBAB-0C5F9A0A5012}" type="presParOf" srcId="{538A3A67-C6B1-418E-A86E-DD4CBFBB38BF}" destId="{5714C6FB-6CD1-4578-A4C4-BC6C7A4C94E0}" srcOrd="3" destOrd="0" presId="urn:microsoft.com/office/officeart/2005/8/layout/vList5"/>
    <dgm:cxn modelId="{E4C2A6A7-A092-4209-A080-93AD01371023}" type="presParOf" srcId="{538A3A67-C6B1-418E-A86E-DD4CBFBB38BF}" destId="{1F5B68FE-D948-496E-A885-3BDF5E865DDA}" srcOrd="4" destOrd="0" presId="urn:microsoft.com/office/officeart/2005/8/layout/vList5"/>
    <dgm:cxn modelId="{B68964AE-D7DB-4411-B1DE-C6F73E0B82E5}" type="presParOf" srcId="{1F5B68FE-D948-496E-A885-3BDF5E865DDA}" destId="{04342EF6-906C-444C-8DE3-006918B431BB}" srcOrd="0" destOrd="0" presId="urn:microsoft.com/office/officeart/2005/8/layout/vList5"/>
    <dgm:cxn modelId="{E3CA9261-A8BD-436D-85AD-F50A38B1B12C}" type="presParOf" srcId="{1F5B68FE-D948-496E-A885-3BDF5E865DDA}" destId="{BA710C83-F316-4641-8073-4063392F5AC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1FA62C-8C1F-410D-8678-C93298118DEC}">
      <dsp:nvSpPr>
        <dsp:cNvPr id="0" name=""/>
        <dsp:cNvSpPr/>
      </dsp:nvSpPr>
      <dsp:spPr>
        <a:xfrm rot="5400000">
          <a:off x="4950927" y="-1809614"/>
          <a:ext cx="1240060" cy="5205205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000" kern="1200" dirty="0" smtClean="0"/>
            <a:t>Medzinárodné otvorenie programu Erasmus+ </a:t>
          </a:r>
          <a:endParaRPr lang="sk-SK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000" kern="1200" dirty="0" smtClean="0"/>
            <a:t>Viac mobilít študentov a pracovníkov VŠ do/z EÚ</a:t>
          </a:r>
          <a:endParaRPr lang="sk-SK" sz="2000" kern="1200" dirty="0"/>
        </a:p>
      </dsp:txBody>
      <dsp:txXfrm rot="5400000">
        <a:off x="4950927" y="-1809614"/>
        <a:ext cx="1240060" cy="5205205"/>
      </dsp:txXfrm>
    </dsp:sp>
    <dsp:sp modelId="{2C6A5D69-6B84-4F6C-945E-CBDBA277439E}">
      <dsp:nvSpPr>
        <dsp:cNvPr id="0" name=""/>
        <dsp:cNvSpPr/>
      </dsp:nvSpPr>
      <dsp:spPr>
        <a:xfrm>
          <a:off x="4024" y="90"/>
          <a:ext cx="2964330" cy="15857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rgbClr val="FF0000"/>
              </a:solidFill>
            </a:rPr>
            <a:t>Medzinárodná mobilita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rgbClr val="FF0000"/>
              </a:solidFill>
            </a:rPr>
            <a:t>(decentralizované) </a:t>
          </a:r>
        </a:p>
      </dsp:txBody>
      <dsp:txXfrm>
        <a:off x="4024" y="90"/>
        <a:ext cx="2964330" cy="1585795"/>
      </dsp:txXfrm>
    </dsp:sp>
    <dsp:sp modelId="{2148B145-7344-48D3-AEFB-78CECF04CBDE}">
      <dsp:nvSpPr>
        <dsp:cNvPr id="0" name=""/>
        <dsp:cNvSpPr/>
      </dsp:nvSpPr>
      <dsp:spPr>
        <a:xfrm rot="5400000">
          <a:off x="5014896" y="-307437"/>
          <a:ext cx="1176837" cy="526992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000" kern="1200" dirty="0" smtClean="0"/>
            <a:t>Spoločné </a:t>
          </a:r>
          <a:r>
            <a:rPr lang="sk-SK" sz="2000" kern="1200" dirty="0" err="1" smtClean="0"/>
            <a:t>mgr</a:t>
          </a:r>
          <a:r>
            <a:rPr lang="sk-SK" sz="2000" kern="1200" dirty="0" smtClean="0"/>
            <a:t>. študijné programy  ponúkané konzorciami z EÚ a mimo EÚ  </a:t>
          </a:r>
          <a:endParaRPr lang="sk-SK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000" kern="1200" dirty="0" smtClean="0"/>
            <a:t>Pokračovanie Erasmus </a:t>
          </a:r>
          <a:r>
            <a:rPr lang="sk-SK" sz="2000" kern="1200" dirty="0" err="1" smtClean="0"/>
            <a:t>Mundus</a:t>
          </a:r>
          <a:r>
            <a:rPr lang="sk-SK" sz="2000" kern="1200" dirty="0" smtClean="0"/>
            <a:t>, Akcia 1</a:t>
          </a:r>
          <a:endParaRPr lang="sk-SK" sz="2000" kern="1200" dirty="0"/>
        </a:p>
      </dsp:txBody>
      <dsp:txXfrm rot="5400000">
        <a:off x="5014896" y="-307437"/>
        <a:ext cx="1176837" cy="5269920"/>
      </dsp:txXfrm>
    </dsp:sp>
    <dsp:sp modelId="{8A36B34E-825A-4C21-8C44-8F8A822E27B4}">
      <dsp:nvSpPr>
        <dsp:cNvPr id="0" name=""/>
        <dsp:cNvSpPr/>
      </dsp:nvSpPr>
      <dsp:spPr>
        <a:xfrm>
          <a:off x="4024" y="1639327"/>
          <a:ext cx="2964330" cy="13763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/>
            <a:t>Spoločné študijné programy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/>
            <a:t>(centralizované)</a:t>
          </a:r>
        </a:p>
      </dsp:txBody>
      <dsp:txXfrm>
        <a:off x="4024" y="1639327"/>
        <a:ext cx="2964330" cy="1376392"/>
      </dsp:txXfrm>
    </dsp:sp>
    <dsp:sp modelId="{4420B90C-B74B-41EC-A81B-E5E1E61F099E}">
      <dsp:nvSpPr>
        <dsp:cNvPr id="0" name=""/>
        <dsp:cNvSpPr/>
      </dsp:nvSpPr>
      <dsp:spPr>
        <a:xfrm rot="5400000">
          <a:off x="4959890" y="1077624"/>
          <a:ext cx="1286848" cy="526992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000" kern="1200" dirty="0" smtClean="0"/>
            <a:t>Pôžičky pre akékoľvek magisterské štúdium</a:t>
          </a:r>
          <a:endParaRPr lang="sk-SK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000" kern="1200" dirty="0" smtClean="0"/>
            <a:t>330 000 študentov do roku 2020</a:t>
          </a:r>
          <a:endParaRPr lang="sk-SK" sz="2000" kern="1200" dirty="0"/>
        </a:p>
      </dsp:txBody>
      <dsp:txXfrm rot="5400000">
        <a:off x="4959890" y="1077624"/>
        <a:ext cx="1286848" cy="5269920"/>
      </dsp:txXfrm>
    </dsp:sp>
    <dsp:sp modelId="{A97D3BAB-30C7-4B46-824D-331006B13DFE}">
      <dsp:nvSpPr>
        <dsp:cNvPr id="0" name=""/>
        <dsp:cNvSpPr/>
      </dsp:nvSpPr>
      <dsp:spPr>
        <a:xfrm>
          <a:off x="4024" y="3178175"/>
          <a:ext cx="2964330" cy="10688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rgbClr val="FF0000"/>
              </a:solidFill>
            </a:rPr>
            <a:t>Študentské pôžičky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rgbClr val="FF0000"/>
              </a:solidFill>
            </a:rPr>
            <a:t>(centralizované)</a:t>
          </a:r>
          <a:endParaRPr lang="sk-SK" sz="2400" kern="1200" dirty="0">
            <a:solidFill>
              <a:srgbClr val="FF0000"/>
            </a:solidFill>
          </a:endParaRPr>
        </a:p>
      </dsp:txBody>
      <dsp:txXfrm>
        <a:off x="4024" y="3178175"/>
        <a:ext cx="2964330" cy="10688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9BEE43-E3C3-4B25-B3CA-A256C78378DC}">
      <dsp:nvSpPr>
        <dsp:cNvPr id="0" name=""/>
        <dsp:cNvSpPr/>
      </dsp:nvSpPr>
      <dsp:spPr>
        <a:xfrm rot="5400000">
          <a:off x="4918856" y="-1831584"/>
          <a:ext cx="1817873" cy="548104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sk-SK" sz="2000" kern="1200" dirty="0" smtClean="0"/>
            <a:t>  Modernizácia VŠ vzdelávania v    partnerských krajinách</a:t>
          </a:r>
          <a:endParaRPr lang="sk-SK" sz="20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sk-SK" sz="2000" kern="1200" dirty="0" smtClean="0"/>
            <a:t>   Južné Stredozemie, východná Európa, západný Balkán, Ázia/Stredná Ázia, Latinská Amerika a Južná Afrika</a:t>
          </a:r>
          <a:endParaRPr lang="sk-SK" sz="20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sk-SK" sz="2000" kern="1200" dirty="0" smtClean="0"/>
            <a:t>Mobility študentov a učiteľov</a:t>
          </a:r>
          <a:endParaRPr lang="sk-SK" sz="2000" kern="1200" dirty="0"/>
        </a:p>
      </dsp:txBody>
      <dsp:txXfrm rot="5400000">
        <a:off x="4918856" y="-1831584"/>
        <a:ext cx="1817873" cy="5481042"/>
      </dsp:txXfrm>
    </dsp:sp>
    <dsp:sp modelId="{E9242C30-D983-4458-9F5F-F3C65021B9EE}">
      <dsp:nvSpPr>
        <dsp:cNvPr id="0" name=""/>
        <dsp:cNvSpPr/>
      </dsp:nvSpPr>
      <dsp:spPr>
        <a:xfrm>
          <a:off x="4185" y="191007"/>
          <a:ext cx="3083086" cy="14381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kern="1200" dirty="0" smtClean="0">
              <a:solidFill>
                <a:srgbClr val="FF0000"/>
              </a:solidFill>
            </a:rPr>
            <a:t>Budovanie kapacít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kern="1200" dirty="0" smtClean="0">
              <a:solidFill>
                <a:srgbClr val="FF0000"/>
              </a:solidFill>
            </a:rPr>
            <a:t>(centralizované,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k-SK" sz="2000" kern="1200" dirty="0" smtClean="0">
              <a:solidFill>
                <a:srgbClr val="FF0000"/>
              </a:solidFill>
            </a:rPr>
            <a:t>bývalý TEMPUS)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000" kern="1200" dirty="0"/>
        </a:p>
      </dsp:txBody>
      <dsp:txXfrm>
        <a:off x="4185" y="191007"/>
        <a:ext cx="3083086" cy="1438116"/>
      </dsp:txXfrm>
    </dsp:sp>
    <dsp:sp modelId="{C2056A1B-9ECD-40BF-920A-A5A6DB262D74}">
      <dsp:nvSpPr>
        <dsp:cNvPr id="0" name=""/>
        <dsp:cNvSpPr/>
      </dsp:nvSpPr>
      <dsp:spPr>
        <a:xfrm rot="5400000">
          <a:off x="5204499" y="-227962"/>
          <a:ext cx="1085889" cy="540710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k-SK" sz="20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sk-SK" sz="2000" kern="1200" dirty="0" smtClean="0"/>
            <a:t>  Spolupráca vysokých škôl s podnikmi</a:t>
          </a:r>
          <a:endParaRPr lang="sk-SK" sz="26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sk-SK" sz="2000" kern="1200" dirty="0" smtClean="0"/>
            <a:t>  Podpora inovácií vo VŠ vzdelávaní,       podnikaní a v širšom soc. ekon. prostredí 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k-SK" sz="2600" kern="1200" dirty="0"/>
        </a:p>
      </dsp:txBody>
      <dsp:txXfrm rot="5400000">
        <a:off x="5204499" y="-227962"/>
        <a:ext cx="1085889" cy="5407102"/>
      </dsp:txXfrm>
    </dsp:sp>
    <dsp:sp modelId="{2EF1D222-F7F3-4124-8B27-62CF1C10FFA7}">
      <dsp:nvSpPr>
        <dsp:cNvPr id="0" name=""/>
        <dsp:cNvSpPr/>
      </dsp:nvSpPr>
      <dsp:spPr>
        <a:xfrm>
          <a:off x="4185" y="1928108"/>
          <a:ext cx="3083086" cy="9285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Znalostné aliancie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(centralizované)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400" kern="1200" dirty="0"/>
        </a:p>
      </dsp:txBody>
      <dsp:txXfrm>
        <a:off x="4185" y="1928108"/>
        <a:ext cx="3083086" cy="928526"/>
      </dsp:txXfrm>
    </dsp:sp>
    <dsp:sp modelId="{BA710C83-F316-4641-8073-4063392F5AC4}">
      <dsp:nvSpPr>
        <dsp:cNvPr id="0" name=""/>
        <dsp:cNvSpPr/>
      </dsp:nvSpPr>
      <dsp:spPr>
        <a:xfrm rot="5400000">
          <a:off x="5299004" y="943561"/>
          <a:ext cx="1057576" cy="548104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000" kern="1200" dirty="0" smtClean="0"/>
            <a:t> Vytváranie inovatívnych postupov      (kurikulá, spoločné študijné programy)</a:t>
          </a:r>
          <a:endParaRPr lang="sk-SK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000" kern="1200" dirty="0" smtClean="0"/>
            <a:t> Spolupráca s inštitúciami a priemyslom</a:t>
          </a:r>
          <a:endParaRPr lang="sk-SK" sz="2000" kern="1200" dirty="0"/>
        </a:p>
      </dsp:txBody>
      <dsp:txXfrm rot="5400000">
        <a:off x="5299004" y="943561"/>
        <a:ext cx="1057576" cy="5481042"/>
      </dsp:txXfrm>
    </dsp:sp>
    <dsp:sp modelId="{04342EF6-906C-444C-8DE3-006918B431BB}">
      <dsp:nvSpPr>
        <dsp:cNvPr id="0" name=""/>
        <dsp:cNvSpPr/>
      </dsp:nvSpPr>
      <dsp:spPr>
        <a:xfrm>
          <a:off x="30714" y="2936219"/>
          <a:ext cx="3083086" cy="13925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baseline="0" dirty="0" smtClean="0">
              <a:solidFill>
                <a:schemeClr val="bg1"/>
              </a:solidFill>
            </a:rPr>
            <a:t>Strategické partertnerstvá v oblasti vzdelávania a odbornej prípravy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baseline="0" dirty="0" smtClean="0">
              <a:solidFill>
                <a:schemeClr val="bg1"/>
              </a:solidFill>
            </a:rPr>
            <a:t>(decentralizované)</a:t>
          </a:r>
          <a:endParaRPr lang="sk-SK" sz="2000" kern="1200" baseline="0" dirty="0">
            <a:solidFill>
              <a:schemeClr val="bg1"/>
            </a:solidFill>
          </a:endParaRPr>
        </a:p>
      </dsp:txBody>
      <dsp:txXfrm>
        <a:off x="30714" y="2936219"/>
        <a:ext cx="3083086" cy="1392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346DB-752C-47C2-BDFE-A002C68B1EFB}" type="datetimeFigureOut">
              <a:rPr lang="sk-SK" smtClean="0"/>
              <a:pPr/>
              <a:t>12.1.2015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0A19C-868C-4C16-A75D-ECC0E117225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981568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6B18E-524B-42FC-9C0D-F4659143A61D}" type="datetimeFigureOut">
              <a:rPr lang="en-GB" smtClean="0"/>
              <a:pPr/>
              <a:t>12/01/2015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BE457-7350-4FDE-AB4D-77B5CD0AB9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05294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8BE47D1-1188-4C02-9578-C00FA0F0EA6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smtClean="0"/>
          </a:p>
        </p:txBody>
      </p:sp>
    </p:spTree>
    <p:extLst>
      <p:ext uri="{BB962C8B-B14F-4D97-AF65-F5344CB8AC3E}">
        <p14:creationId xmlns="" xmlns:p14="http://schemas.microsoft.com/office/powerpoint/2010/main" val="2627158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7D55-6AD0-4BBF-ABB5-BB3530CA4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552AF-2596-49E5-8395-91766954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DAD7B-F324-4864-A3DF-186CCC17A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29F2-C7EA-477D-A1DA-A369491E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D60D5-9437-40BF-AB7A-A935415F3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EA5C-5779-44D6-BD9A-71CEA190A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7651B-3346-4CA3-8BC9-49208B643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0A7D-9B1D-4666-849F-EBAD258C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46EA-CD9F-4E9A-94F4-3E84B8F29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19CE-23CB-48A1-87C3-BC25F5E8F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11CA-FCA0-4628-BBD6-88A3307DE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530"/>
            <a:ext cx="7772400" cy="74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0540D7-4223-42F2-8728-DD6662B1B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saaic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61555" y="182464"/>
            <a:ext cx="2056708" cy="730830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5095702" y="0"/>
            <a:ext cx="3773978" cy="10780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sk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57200" y="1968500"/>
            <a:ext cx="7988300" cy="2565400"/>
          </a:xfrm>
          <a:noFill/>
        </p:spPr>
        <p:txBody>
          <a:bodyPr/>
          <a:lstStyle/>
          <a:p>
            <a:pPr eaLnBrk="1" hangingPunct="1"/>
            <a:r>
              <a:rPr lang="sk-SK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Spolupráca s partnerskými krajinami v programe ERASMUS+ </a:t>
            </a:r>
            <a:r>
              <a:rPr lang="sk-SK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/>
            </a:r>
            <a:br>
              <a:rPr lang="sk-SK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sk-SK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Medzinárodný rozmer programu ERASMUS + </a:t>
            </a:r>
            <a:br>
              <a:rPr lang="sk-SK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endParaRPr lang="en-US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1301" y="5289550"/>
            <a:ext cx="467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1800" b="1" dirty="0" smtClean="0">
                <a:solidFill>
                  <a:schemeClr val="tx2"/>
                </a:solidFill>
                <a:latin typeface="Trebuchet MS" pitchFamily="34" charset="0"/>
              </a:rPr>
              <a:t> Ruth Trebatická</a:t>
            </a:r>
          </a:p>
          <a:p>
            <a:pPr algn="r"/>
            <a:r>
              <a:rPr lang="sk-SK" sz="1800" dirty="0" smtClean="0">
                <a:solidFill>
                  <a:schemeClr val="tx2"/>
                </a:solidFill>
                <a:latin typeface="Trebuchet MS" pitchFamily="34" charset="0"/>
              </a:rPr>
              <a:t>Inštruktážny seminár </a:t>
            </a:r>
            <a:br>
              <a:rPr lang="sk-SK" sz="1800" dirty="0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sk-SK" sz="1800" dirty="0" smtClean="0">
                <a:solidFill>
                  <a:schemeClr val="tx2"/>
                </a:solidFill>
                <a:latin typeface="Trebuchet MS" pitchFamily="34" charset="0"/>
              </a:rPr>
              <a:t>Bratislava, 13.01.2015</a:t>
            </a:r>
            <a:endParaRPr lang="sk-SK" sz="1800" dirty="0">
              <a:solidFill>
                <a:schemeClr val="tx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04900"/>
            <a:ext cx="7772400" cy="1066800"/>
          </a:xfrm>
        </p:spPr>
        <p:txBody>
          <a:bodyPr/>
          <a:lstStyle/>
          <a:p>
            <a:r>
              <a:rPr lang="sk-SK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Vzdelávacia mobilita jednotlivca – KA1</a:t>
            </a:r>
            <a:endParaRPr lang="sk-SK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27139648"/>
              </p:ext>
            </p:extLst>
          </p:nvPr>
        </p:nvGraphicFramePr>
        <p:xfrm>
          <a:off x="254000" y="2159000"/>
          <a:ext cx="8242300" cy="435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00" y="1028930"/>
            <a:ext cx="7772400" cy="977670"/>
          </a:xfrm>
        </p:spPr>
        <p:txBody>
          <a:bodyPr/>
          <a:lstStyle/>
          <a:p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Spolupráca v oblasti inovácií a výmena osvedčených postupov -  KA2</a:t>
            </a:r>
            <a:endParaRPr lang="sk-SK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84369018"/>
              </p:ext>
            </p:extLst>
          </p:nvPr>
        </p:nvGraphicFramePr>
        <p:xfrm>
          <a:off x="229038" y="2068348"/>
          <a:ext cx="8572500" cy="438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Špecifické akcie/samostatné akcie</a:t>
            </a:r>
            <a:endParaRPr lang="sk-SK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sz="2400" b="1" dirty="0" err="1" smtClean="0"/>
              <a:t>Jean</a:t>
            </a:r>
            <a:r>
              <a:rPr lang="sk-SK" sz="2400" b="1" dirty="0" smtClean="0"/>
              <a:t> </a:t>
            </a:r>
            <a:r>
              <a:rPr lang="sk-SK" sz="2400" b="1" dirty="0" err="1" smtClean="0"/>
              <a:t>Monnet</a:t>
            </a:r>
            <a:endParaRPr lang="sk-SK" sz="2400" b="1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2400" dirty="0" smtClean="0"/>
              <a:t>podpora </a:t>
            </a:r>
            <a:r>
              <a:rPr lang="sk-SK" sz="2400" dirty="0" err="1" smtClean="0"/>
              <a:t>excelentnosti</a:t>
            </a:r>
            <a:r>
              <a:rPr lang="sk-SK" sz="2400" dirty="0" smtClean="0"/>
              <a:t> vo vyučovaní a výskume            v oblasti európskych štúdií</a:t>
            </a:r>
            <a:endParaRPr lang="sk-SK" sz="2800" dirty="0" smtClean="0"/>
          </a:p>
          <a:p>
            <a:pPr algn="ctr">
              <a:buNone/>
            </a:pPr>
            <a:endParaRPr lang="sk-SK" sz="2400" b="1" dirty="0" smtClean="0"/>
          </a:p>
          <a:p>
            <a:pPr algn="ctr">
              <a:buNone/>
            </a:pPr>
            <a:r>
              <a:rPr lang="sk-SK" sz="2400" b="1" dirty="0" smtClean="0"/>
              <a:t>Šport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sk-SK" sz="2400" dirty="0" smtClean="0"/>
              <a:t>podpora správneho riadenia v športe</a:t>
            </a:r>
          </a:p>
          <a:p>
            <a:pPr algn="ctr">
              <a:buNone/>
            </a:pPr>
            <a:endParaRPr lang="sk-SK" sz="2800" dirty="0" smtClean="0"/>
          </a:p>
          <a:p>
            <a:pPr algn="ctr">
              <a:buNone/>
            </a:pPr>
            <a:r>
              <a:rPr lang="sk-SK" sz="2400" i="1" u="sng" dirty="0" smtClean="0"/>
              <a:t>Centralizované akcie </a:t>
            </a:r>
            <a:r>
              <a:rPr lang="sk-SK" sz="2400" i="1" dirty="0" smtClean="0"/>
              <a:t>riadené</a:t>
            </a:r>
          </a:p>
          <a:p>
            <a:pPr algn="ctr">
              <a:buNone/>
            </a:pPr>
            <a:r>
              <a:rPr lang="sk-SK" sz="2400" i="1" dirty="0" smtClean="0"/>
              <a:t>Výkonnou agentúrou v Bruseli</a:t>
            </a:r>
          </a:p>
          <a:p>
            <a:pPr algn="ctr">
              <a:buNone/>
            </a:pPr>
            <a:endParaRPr lang="sk-SK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Erasmus+ </a:t>
            </a:r>
            <a:endParaRPr lang="sk-SK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71700"/>
            <a:ext cx="7772400" cy="3924300"/>
          </a:xfrm>
        </p:spPr>
        <p:txBody>
          <a:bodyPr/>
          <a:lstStyle/>
          <a:p>
            <a:r>
              <a:rPr lang="sk-SK" sz="2400" dirty="0" smtClean="0"/>
              <a:t>SAAIC - Národná agentúra programu Erasmus+ </a:t>
            </a:r>
          </a:p>
          <a:p>
            <a:pPr>
              <a:buNone/>
            </a:pPr>
            <a:r>
              <a:rPr lang="sk-SK" sz="2400" dirty="0" smtClean="0"/>
              <a:t>    pre vzdelávanie a odbornú prípravu </a:t>
            </a:r>
          </a:p>
          <a:p>
            <a:endParaRPr lang="sk-SK" sz="2400" dirty="0" smtClean="0"/>
          </a:p>
          <a:p>
            <a:r>
              <a:rPr lang="sk-SK" sz="2400" dirty="0" smtClean="0"/>
              <a:t>IUVENTA – Národná agentúra programu Erasmus+ pre mládež a šport</a:t>
            </a:r>
          </a:p>
          <a:p>
            <a:endParaRPr lang="sk-SK" sz="2400" dirty="0" smtClean="0"/>
          </a:p>
          <a:p>
            <a:pPr algn="ctr">
              <a:buNone/>
            </a:pPr>
            <a:r>
              <a:rPr lang="sk-SK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www.erasmusplus.sk</a:t>
            </a:r>
            <a:endParaRPr lang="sk-SK" sz="2400" b="1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2"/>
            </a:endParaRPr>
          </a:p>
          <a:p>
            <a:pPr algn="ctr">
              <a:buNone/>
            </a:pPr>
            <a:r>
              <a:rPr lang="sk-SK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http://eacea.ec.europa.eu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660400" y="2311400"/>
            <a:ext cx="7696200" cy="147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sk-SK" sz="2800" b="1" dirty="0">
                <a:latin typeface="Trebuchet MS" pitchFamily="34" charset="0"/>
                <a:cs typeface="Tahoma" pitchFamily="34" charset="0"/>
              </a:rPr>
              <a:t>Ďakujem za </a:t>
            </a:r>
            <a:r>
              <a:rPr lang="sk-SK" sz="2800" b="1" dirty="0" smtClean="0">
                <a:latin typeface="Trebuchet MS" pitchFamily="34" charset="0"/>
                <a:cs typeface="Tahoma" pitchFamily="34" charset="0"/>
              </a:rPr>
              <a:t>pozornosť!</a:t>
            </a:r>
          </a:p>
          <a:p>
            <a:pPr algn="ctr">
              <a:lnSpc>
                <a:spcPct val="80000"/>
              </a:lnSpc>
            </a:pPr>
            <a:endParaRPr lang="sk-SK" sz="2800" b="1" dirty="0" smtClean="0">
              <a:latin typeface="Trebuchet MS" pitchFamily="34" charset="0"/>
              <a:cs typeface="Tahoma" pitchFamily="34" charset="0"/>
            </a:endParaRPr>
          </a:p>
          <a:p>
            <a:pPr algn="ctr">
              <a:lnSpc>
                <a:spcPct val="80000"/>
              </a:lnSpc>
            </a:pPr>
            <a:endParaRPr lang="sk-SK" sz="2800" dirty="0">
              <a:latin typeface="Calibri" pitchFamily="34" charset="0"/>
              <a:cs typeface="Tahoma" pitchFamily="34" charset="0"/>
            </a:endParaRPr>
          </a:p>
          <a:p>
            <a:pPr algn="ctr">
              <a:lnSpc>
                <a:spcPct val="80000"/>
              </a:lnSpc>
            </a:pPr>
            <a:endParaRPr lang="sk-SK" sz="2800" dirty="0">
              <a:latin typeface="Calibri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sk-SK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Minulosť/budúcnosť</a:t>
            </a:r>
            <a:endParaRPr lang="sk-SK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>
              <a:buFontTx/>
              <a:buNone/>
              <a:defRPr/>
            </a:pPr>
            <a:r>
              <a:rPr lang="sk-SK" sz="2000" b="1" u="sng" dirty="0" smtClean="0">
                <a:solidFill>
                  <a:schemeClr val="accent6"/>
                </a:solidFill>
              </a:rPr>
              <a:t>Predchádzajúce </a:t>
            </a:r>
            <a:r>
              <a:rPr lang="sk-SK" sz="2000" b="1" u="sng" dirty="0" smtClean="0">
                <a:solidFill>
                  <a:schemeClr val="accent6"/>
                </a:solidFill>
              </a:rPr>
              <a:t>programy</a:t>
            </a:r>
          </a:p>
          <a:p>
            <a:pPr algn="ctr">
              <a:buFontTx/>
              <a:buNone/>
              <a:defRPr/>
            </a:pPr>
            <a:endParaRPr lang="sk-SK" sz="2000" b="1" u="sng" dirty="0" smtClean="0">
              <a:solidFill>
                <a:schemeClr val="accent6"/>
              </a:solidFill>
            </a:endParaRPr>
          </a:p>
          <a:p>
            <a:pPr>
              <a:buFontTx/>
              <a:buNone/>
              <a:defRPr/>
            </a:pPr>
            <a:endParaRPr lang="sk-SK" sz="2400" dirty="0" smtClean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endParaRPr lang="sk-SK" sz="2400" dirty="0" smtClean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endParaRPr lang="sk-SK" sz="2400" dirty="0" smtClean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endParaRPr lang="sk-SK" sz="2400" dirty="0" smtClean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endParaRPr lang="sk-SK" sz="2400" dirty="0" smtClean="0">
              <a:solidFill>
                <a:srgbClr val="0070C0"/>
              </a:solidFill>
            </a:endParaRPr>
          </a:p>
          <a:p>
            <a:pPr>
              <a:buFontTx/>
              <a:buNone/>
              <a:defRPr/>
            </a:pPr>
            <a:endParaRPr lang="sk-SK" sz="2400" dirty="0" smtClean="0">
              <a:solidFill>
                <a:srgbClr val="0070C0"/>
              </a:solidFill>
            </a:endParaRPr>
          </a:p>
          <a:p>
            <a:pPr algn="r">
              <a:buFontTx/>
              <a:buNone/>
              <a:defRPr/>
            </a:pPr>
            <a:r>
              <a:rPr lang="sk-SK" sz="7200" dirty="0" smtClean="0">
                <a:sym typeface="Wingdings"/>
              </a:rPr>
              <a:t></a:t>
            </a:r>
            <a:endParaRPr lang="sk-SK" sz="7200" dirty="0" smtClean="0"/>
          </a:p>
          <a:p>
            <a:pPr algn="r">
              <a:buFontTx/>
              <a:buNone/>
              <a:defRPr/>
            </a:pPr>
            <a:endParaRPr lang="sk-SK" sz="2400" dirty="0" smtClean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8025" y="1981200"/>
            <a:ext cx="3940175" cy="41148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buFontTx/>
              <a:buNone/>
              <a:defRPr/>
            </a:pPr>
            <a:r>
              <a:rPr lang="sk-SK" sz="2000" b="1" u="sng" dirty="0" smtClean="0">
                <a:solidFill>
                  <a:schemeClr val="accent6"/>
                </a:solidFill>
              </a:rPr>
              <a:t>Jeden zjednotený program</a:t>
            </a:r>
          </a:p>
          <a:p>
            <a:pPr algn="ctr">
              <a:buFontTx/>
              <a:buNone/>
              <a:defRPr/>
            </a:pPr>
            <a:r>
              <a:rPr lang="sk-SK" sz="2400" b="1" dirty="0" smtClean="0">
                <a:solidFill>
                  <a:srgbClr val="C00000"/>
                </a:solidFill>
              </a:rPr>
              <a:t>Erasmus </a:t>
            </a:r>
            <a:r>
              <a:rPr lang="sk-SK" sz="2400" b="1" dirty="0" smtClean="0">
                <a:solidFill>
                  <a:srgbClr val="C00000"/>
                </a:solidFill>
              </a:rPr>
              <a:t>+ </a:t>
            </a:r>
            <a:r>
              <a:rPr lang="sk-SK" sz="2000" b="1" dirty="0" smtClean="0">
                <a:solidFill>
                  <a:srgbClr val="C00000"/>
                </a:solidFill>
              </a:rPr>
              <a:t>(2014-2020)</a:t>
            </a:r>
            <a:endParaRPr lang="sk-SK" sz="2000" b="1" dirty="0" smtClean="0">
              <a:solidFill>
                <a:srgbClr val="C00000"/>
              </a:solidFill>
            </a:endParaRPr>
          </a:p>
          <a:p>
            <a:pPr>
              <a:buFontTx/>
              <a:buNone/>
              <a:defRPr/>
            </a:pPr>
            <a:r>
              <a:rPr lang="sk-SK" sz="1800" b="1" dirty="0" smtClean="0"/>
              <a:t>KA1. Vzdelávacia mobilita    </a:t>
            </a:r>
          </a:p>
          <a:p>
            <a:pPr>
              <a:buFontTx/>
              <a:buNone/>
              <a:defRPr/>
            </a:pPr>
            <a:r>
              <a:rPr lang="sk-SK" sz="1800" b="1" dirty="0" smtClean="0"/>
              <a:t>         jednotlivcov</a:t>
            </a:r>
          </a:p>
          <a:p>
            <a:pPr>
              <a:buFontTx/>
              <a:buNone/>
              <a:defRPr/>
            </a:pPr>
            <a:r>
              <a:rPr lang="sk-SK" sz="1800" b="1" dirty="0" smtClean="0"/>
              <a:t>KA 2. Spolupráca v oblasti inovácií     </a:t>
            </a:r>
          </a:p>
          <a:p>
            <a:pPr>
              <a:buFontTx/>
              <a:buNone/>
              <a:defRPr/>
            </a:pPr>
            <a:r>
              <a:rPr lang="sk-SK" sz="1800" b="1" dirty="0" smtClean="0"/>
              <a:t>	     a výmena osvedčených        </a:t>
            </a:r>
          </a:p>
          <a:p>
            <a:pPr>
              <a:buFontTx/>
              <a:buNone/>
              <a:defRPr/>
            </a:pPr>
            <a:r>
              <a:rPr lang="sk-SK" sz="1800" b="1" dirty="0" smtClean="0"/>
              <a:t>          postupov</a:t>
            </a:r>
          </a:p>
          <a:p>
            <a:pPr>
              <a:buFontTx/>
              <a:buNone/>
              <a:defRPr/>
            </a:pPr>
            <a:r>
              <a:rPr lang="sk-SK" sz="1800" dirty="0" smtClean="0"/>
              <a:t>---------------------------------------</a:t>
            </a:r>
          </a:p>
          <a:p>
            <a:pPr>
              <a:buFontTx/>
              <a:buNone/>
              <a:defRPr/>
            </a:pPr>
            <a:r>
              <a:rPr lang="sk-SK" sz="1800" b="1" dirty="0" smtClean="0"/>
              <a:t>KA 3. Podpora reformy politík</a:t>
            </a:r>
          </a:p>
          <a:p>
            <a:pPr>
              <a:buFontTx/>
              <a:buNone/>
              <a:defRPr/>
            </a:pPr>
            <a:r>
              <a:rPr lang="sk-SK" sz="1600" b="1" u="sng" dirty="0" smtClean="0"/>
              <a:t>Špecifické akcie:</a:t>
            </a:r>
          </a:p>
          <a:p>
            <a:pPr lvl="3">
              <a:buFont typeface="Wingdings" pitchFamily="2" charset="2"/>
              <a:buChar char="Ø"/>
              <a:defRPr/>
            </a:pPr>
            <a:r>
              <a:rPr lang="sk-SK" sz="1600" dirty="0" err="1" smtClean="0"/>
              <a:t>Jean</a:t>
            </a:r>
            <a:r>
              <a:rPr lang="sk-SK" sz="1600" dirty="0" smtClean="0"/>
              <a:t> </a:t>
            </a:r>
            <a:r>
              <a:rPr lang="sk-SK" sz="1600" dirty="0" err="1" smtClean="0"/>
              <a:t>Monnet</a:t>
            </a:r>
            <a:endParaRPr lang="sk-SK" sz="1600" dirty="0" smtClean="0"/>
          </a:p>
          <a:p>
            <a:pPr lvl="3">
              <a:buFont typeface="Wingdings" pitchFamily="2" charset="2"/>
              <a:buChar char="Ø"/>
              <a:defRPr/>
            </a:pPr>
            <a:r>
              <a:rPr lang="sk-SK" sz="1600" dirty="0" smtClean="0"/>
              <a:t>Šport</a:t>
            </a:r>
          </a:p>
          <a:p>
            <a:pPr>
              <a:buFontTx/>
              <a:buNone/>
              <a:defRPr/>
            </a:pPr>
            <a:endParaRPr lang="sk-SK" sz="1600" b="1" dirty="0" smtClean="0"/>
          </a:p>
          <a:p>
            <a:pPr algn="ctr">
              <a:buFontTx/>
              <a:buNone/>
              <a:defRPr/>
            </a:pPr>
            <a:endParaRPr lang="sk-SK" sz="2400" dirty="0" smtClean="0"/>
          </a:p>
          <a:p>
            <a:pPr algn="ctr">
              <a:buFontTx/>
              <a:buNone/>
              <a:defRPr/>
            </a:pPr>
            <a:endParaRPr lang="sk-SK" sz="2400" dirty="0" smtClean="0"/>
          </a:p>
          <a:p>
            <a:pPr algn="ctr">
              <a:buFontTx/>
              <a:buNone/>
              <a:defRPr/>
            </a:pPr>
            <a:endParaRPr lang="sk-SK" sz="2400" dirty="0" smtClean="0"/>
          </a:p>
          <a:p>
            <a:pPr>
              <a:buFontTx/>
              <a:buNone/>
              <a:defRPr/>
            </a:pPr>
            <a:endParaRPr lang="sk-SK" sz="2400" dirty="0">
              <a:solidFill>
                <a:srgbClr val="0070C0"/>
              </a:solidFill>
            </a:endParaRPr>
          </a:p>
        </p:txBody>
      </p:sp>
      <p:sp>
        <p:nvSpPr>
          <p:cNvPr id="7" name="Hexagon 6"/>
          <p:cNvSpPr/>
          <p:nvPr/>
        </p:nvSpPr>
        <p:spPr>
          <a:xfrm>
            <a:off x="763588" y="2571750"/>
            <a:ext cx="1227137" cy="1516063"/>
          </a:xfrm>
          <a:prstGeom prst="hexagon">
            <a:avLst>
              <a:gd name="adj" fmla="val 0"/>
              <a:gd name="vf" fmla="val 115470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k-SK" sz="1800" dirty="0"/>
          </a:p>
          <a:p>
            <a:pPr algn="ctr">
              <a:defRPr/>
            </a:pPr>
            <a:r>
              <a:rPr lang="sk-SK" sz="1800" dirty="0"/>
              <a:t>LLP:</a:t>
            </a:r>
          </a:p>
          <a:p>
            <a:pPr algn="ctr">
              <a:defRPr/>
            </a:pPr>
            <a:r>
              <a:rPr lang="sk-SK" sz="1800" dirty="0"/>
              <a:t>COM</a:t>
            </a:r>
          </a:p>
          <a:p>
            <a:pPr algn="ctr">
              <a:defRPr/>
            </a:pPr>
            <a:r>
              <a:rPr lang="sk-SK" sz="1800" dirty="0"/>
              <a:t>ERA GRU</a:t>
            </a:r>
          </a:p>
          <a:p>
            <a:pPr algn="ctr">
              <a:defRPr/>
            </a:pPr>
            <a:r>
              <a:rPr lang="sk-SK" sz="1800" dirty="0"/>
              <a:t>LDV</a:t>
            </a:r>
          </a:p>
          <a:p>
            <a:pPr algn="ctr">
              <a:defRPr/>
            </a:pPr>
            <a:endParaRPr lang="sk-SK" dirty="0"/>
          </a:p>
        </p:txBody>
      </p:sp>
      <p:sp>
        <p:nvSpPr>
          <p:cNvPr id="8" name="Parallelogram 7"/>
          <p:cNvSpPr/>
          <p:nvPr/>
        </p:nvSpPr>
        <p:spPr>
          <a:xfrm>
            <a:off x="2333625" y="2581275"/>
            <a:ext cx="1893888" cy="2227263"/>
          </a:xfrm>
          <a:prstGeom prst="parallelogram">
            <a:avLst>
              <a:gd name="adj" fmla="val 0"/>
            </a:avLst>
          </a:prstGeom>
          <a:ln>
            <a:solidFill>
              <a:srgbClr val="0033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k-SK" sz="1400" dirty="0"/>
          </a:p>
          <a:p>
            <a:pPr algn="ctr">
              <a:defRPr/>
            </a:pPr>
            <a:r>
              <a:rPr lang="sk-SK" sz="1600" b="1" dirty="0"/>
              <a:t>Medzinárodné VŠ programy:</a:t>
            </a:r>
          </a:p>
          <a:p>
            <a:pPr algn="ctr">
              <a:defRPr/>
            </a:pPr>
            <a:r>
              <a:rPr lang="sk-SK" sz="1600" b="1" dirty="0" err="1"/>
              <a:t>Erasmus</a:t>
            </a:r>
            <a:r>
              <a:rPr lang="sk-SK" sz="1600" b="1" dirty="0"/>
              <a:t> </a:t>
            </a:r>
            <a:r>
              <a:rPr lang="sk-SK" sz="1600" b="1" dirty="0" err="1"/>
              <a:t>Mundus</a:t>
            </a:r>
            <a:r>
              <a:rPr lang="sk-SK" sz="1600" b="1" dirty="0"/>
              <a:t>, </a:t>
            </a:r>
            <a:r>
              <a:rPr lang="sk-SK" sz="1600" b="1" dirty="0" err="1"/>
              <a:t>Tempus</a:t>
            </a:r>
            <a:r>
              <a:rPr lang="sk-SK" sz="1600" b="1" dirty="0"/>
              <a:t>, Alfa, </a:t>
            </a:r>
            <a:r>
              <a:rPr lang="sk-SK" sz="1600" b="1" dirty="0" err="1"/>
              <a:t>Edulink</a:t>
            </a:r>
            <a:r>
              <a:rPr lang="sk-SK" sz="1600" b="1" dirty="0"/>
              <a:t>, bilaterálne programy</a:t>
            </a:r>
          </a:p>
          <a:p>
            <a:pPr algn="ctr">
              <a:defRPr/>
            </a:pPr>
            <a:endParaRPr lang="sk-SK" dirty="0"/>
          </a:p>
        </p:txBody>
      </p:sp>
      <p:sp>
        <p:nvSpPr>
          <p:cNvPr id="9" name="Oval 8"/>
          <p:cNvSpPr/>
          <p:nvPr/>
        </p:nvSpPr>
        <p:spPr>
          <a:xfrm>
            <a:off x="819150" y="4979988"/>
            <a:ext cx="2119313" cy="914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k-SK" sz="1800" b="1" dirty="0"/>
              <a:t>Mládež v akcii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Erasmus+ </a:t>
            </a:r>
            <a:endParaRPr lang="sk-SK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eaLnBrk="1" hangingPunct="1">
              <a:buFontTx/>
              <a:buChar char="•"/>
            </a:pPr>
            <a:endParaRPr lang="sk-SK" altLang="en-US" sz="2400" dirty="0" smtClean="0"/>
          </a:p>
          <a:p>
            <a:pPr marL="285750" indent="-285750" eaLnBrk="1" hangingPunct="1">
              <a:buFontTx/>
              <a:buChar char="•"/>
            </a:pPr>
            <a:r>
              <a:rPr lang="sk-SK" altLang="en-US" sz="2400" dirty="0" smtClean="0"/>
              <a:t>Program EÚ, ktorý podporuje vzdelávanie, odbornú prípravu, mládež a šport</a:t>
            </a:r>
          </a:p>
          <a:p>
            <a:pPr marL="285750" indent="-285750" eaLnBrk="1" hangingPunct="1">
              <a:buNone/>
            </a:pPr>
            <a:r>
              <a:rPr lang="sk-SK" altLang="en-US" sz="2400" dirty="0" smtClean="0"/>
              <a:t>   </a:t>
            </a:r>
            <a:r>
              <a:rPr lang="sk-SK" altLang="en-US" sz="2000" dirty="0" smtClean="0"/>
              <a:t>(vysokoškolské vzdelávanie, školské vzdelávanie, odborné vzdelávanie, vzdelávanie dospelých)</a:t>
            </a:r>
            <a:endParaRPr lang="en-GB" altLang="en-US" sz="2000" dirty="0" smtClean="0"/>
          </a:p>
          <a:p>
            <a:pPr marL="285750" indent="-285750" eaLnBrk="1" hangingPunct="1">
              <a:buFontTx/>
              <a:buChar char="•"/>
            </a:pPr>
            <a:r>
              <a:rPr lang="sk-SK" altLang="en-US" sz="2400" dirty="0" smtClean="0"/>
              <a:t>Financuje programy, projekty a mobility</a:t>
            </a:r>
            <a:endParaRPr lang="en-GB" altLang="en-US" dirty="0" smtClean="0"/>
          </a:p>
          <a:p>
            <a:pPr marL="285750" indent="-285750" eaLnBrk="1" hangingPunct="1">
              <a:buFontTx/>
              <a:buChar char="•"/>
            </a:pPr>
            <a:r>
              <a:rPr lang="sk-SK" altLang="en-US" sz="2400" dirty="0" smtClean="0"/>
              <a:t>Podporuje spoluprácu v rámci Európy a spoluprácu     s partnerskými krajinami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Nové možnosti spolupráce</a:t>
            </a:r>
            <a:endParaRPr lang="sk-SK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>
                <a:solidFill>
                  <a:srgbClr val="C00000"/>
                </a:solidFill>
              </a:rPr>
              <a:t> Medzinárodná mobilita </a:t>
            </a:r>
          </a:p>
          <a:p>
            <a:pPr>
              <a:buNone/>
            </a:pPr>
            <a:r>
              <a:rPr lang="sk-SK" sz="2400" dirty="0" smtClean="0">
                <a:solidFill>
                  <a:srgbClr val="C00000"/>
                </a:solidFill>
              </a:rPr>
              <a:t>    (</a:t>
            </a:r>
            <a:r>
              <a:rPr lang="sk-SK" sz="2400" dirty="0" err="1" smtClean="0">
                <a:solidFill>
                  <a:srgbClr val="C00000"/>
                </a:solidFill>
              </a:rPr>
              <a:t>International</a:t>
            </a:r>
            <a:r>
              <a:rPr lang="sk-SK" sz="2400" dirty="0" smtClean="0">
                <a:solidFill>
                  <a:srgbClr val="C00000"/>
                </a:solidFill>
              </a:rPr>
              <a:t> </a:t>
            </a:r>
            <a:r>
              <a:rPr lang="sk-SK" sz="2400" dirty="0" err="1" smtClean="0">
                <a:solidFill>
                  <a:srgbClr val="C00000"/>
                </a:solidFill>
              </a:rPr>
              <a:t>credit</a:t>
            </a:r>
            <a:r>
              <a:rPr lang="sk-SK" sz="2400" dirty="0" smtClean="0">
                <a:solidFill>
                  <a:srgbClr val="C00000"/>
                </a:solidFill>
              </a:rPr>
              <a:t> mobility)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 Spoločné študijné programy</a:t>
            </a:r>
          </a:p>
          <a:p>
            <a:pPr>
              <a:buNone/>
            </a:pPr>
            <a:r>
              <a:rPr lang="sk-SK" sz="2400" dirty="0" smtClean="0"/>
              <a:t>    (</a:t>
            </a:r>
            <a:r>
              <a:rPr lang="sk-SK" sz="2400" dirty="0" err="1" smtClean="0"/>
              <a:t>Degree</a:t>
            </a:r>
            <a:r>
              <a:rPr lang="sk-SK" sz="2400" dirty="0" smtClean="0"/>
              <a:t> mobility)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>
                <a:solidFill>
                  <a:srgbClr val="C00000"/>
                </a:solidFill>
              </a:rPr>
              <a:t> Budovanie kapacít</a:t>
            </a:r>
          </a:p>
          <a:p>
            <a:pPr>
              <a:buNone/>
            </a:pPr>
            <a:r>
              <a:rPr lang="sk-SK" sz="2400" dirty="0" smtClean="0">
                <a:solidFill>
                  <a:srgbClr val="C00000"/>
                </a:solidFill>
              </a:rPr>
              <a:t>    (</a:t>
            </a:r>
            <a:r>
              <a:rPr lang="sk-SK" sz="2400" dirty="0" err="1" smtClean="0">
                <a:solidFill>
                  <a:srgbClr val="C00000"/>
                </a:solidFill>
              </a:rPr>
              <a:t>Capacity</a:t>
            </a:r>
            <a:r>
              <a:rPr lang="sk-SK" sz="2400" dirty="0" smtClean="0">
                <a:solidFill>
                  <a:srgbClr val="C00000"/>
                </a:solidFill>
              </a:rPr>
              <a:t> </a:t>
            </a:r>
            <a:r>
              <a:rPr lang="sk-SK" sz="2400" dirty="0" err="1" smtClean="0">
                <a:solidFill>
                  <a:srgbClr val="C00000"/>
                </a:solidFill>
              </a:rPr>
              <a:t>Building</a:t>
            </a:r>
            <a:r>
              <a:rPr lang="sk-SK" sz="2400" dirty="0" smtClean="0">
                <a:solidFill>
                  <a:srgbClr val="C00000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sk-SK" sz="2800" dirty="0" smtClean="0"/>
              <a:t> Jean </a:t>
            </a:r>
            <a:r>
              <a:rPr lang="sk-SK" sz="2800" dirty="0" err="1" smtClean="0"/>
              <a:t>Monnet</a:t>
            </a:r>
            <a:endParaRPr lang="sk-SK" sz="2800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977901"/>
            <a:ext cx="7772400" cy="660400"/>
          </a:xfrm>
        </p:spPr>
        <p:txBody>
          <a:bodyPr/>
          <a:lstStyle/>
          <a:p>
            <a:r>
              <a:rPr lang="sk-SK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Oprávnené krajiny</a:t>
            </a:r>
            <a:endParaRPr lang="sk-SK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13325" y="1739900"/>
            <a:ext cx="8616373" cy="4737100"/>
          </a:xfrm>
        </p:spPr>
        <p:txBody>
          <a:bodyPr/>
          <a:lstStyle/>
          <a:p>
            <a:pPr marL="0">
              <a:buNone/>
            </a:pPr>
            <a:r>
              <a:rPr lang="sk-SK" sz="2400" b="1" u="sng" dirty="0" smtClean="0">
                <a:sym typeface="Wingdings" pitchFamily="2" charset="2"/>
              </a:rPr>
              <a:t>Krajiny programu</a:t>
            </a:r>
            <a:r>
              <a:rPr lang="sk-SK" sz="2400" b="1" dirty="0" smtClean="0">
                <a:sym typeface="Wingdings" pitchFamily="2" charset="2"/>
              </a:rPr>
              <a:t> Erasmus+</a:t>
            </a:r>
          </a:p>
          <a:p>
            <a:pPr marL="0"/>
            <a:r>
              <a:rPr lang="sk-SK" sz="2400" dirty="0" smtClean="0">
                <a:sym typeface="Wingdings" pitchFamily="2" charset="2"/>
              </a:rPr>
              <a:t>členské štáty EÚ</a:t>
            </a:r>
          </a:p>
          <a:p>
            <a:pPr marL="0"/>
            <a:r>
              <a:rPr lang="sk-SK" sz="2400" dirty="0" smtClean="0">
                <a:sym typeface="Wingdings" pitchFamily="2" charset="2"/>
              </a:rPr>
              <a:t>Island, Lichtenštajnsko, Nórsko, Macedónsko, Turecko </a:t>
            </a:r>
          </a:p>
          <a:p>
            <a:pPr marL="0">
              <a:buNone/>
            </a:pPr>
            <a:r>
              <a:rPr lang="sk-SK" sz="2400" dirty="0" smtClean="0">
                <a:solidFill>
                  <a:srgbClr val="C00000"/>
                </a:solidFill>
                <a:sym typeface="Wingdings" pitchFamily="2" charset="2"/>
              </a:rPr>
              <a:t>Stop má Švajčiarsko</a:t>
            </a:r>
          </a:p>
          <a:p>
            <a:pPr marL="0">
              <a:buNone/>
            </a:pPr>
            <a:endParaRPr lang="sk-SK" sz="1200" b="1" u="sng" dirty="0" smtClean="0">
              <a:sym typeface="Wingdings" pitchFamily="2" charset="2"/>
            </a:endParaRPr>
          </a:p>
          <a:p>
            <a:pPr marL="0">
              <a:buNone/>
            </a:pPr>
            <a:r>
              <a:rPr lang="sk-SK" sz="2400" b="1" u="sng" dirty="0" smtClean="0">
                <a:sym typeface="Wingdings" pitchFamily="2" charset="2"/>
              </a:rPr>
              <a:t>Partnerské krajiny</a:t>
            </a:r>
            <a:r>
              <a:rPr lang="sk-SK" sz="2400" b="1" dirty="0" smtClean="0">
                <a:sym typeface="Wingdings" pitchFamily="2" charset="2"/>
              </a:rPr>
              <a:t> – 5 finančných nástrojov / 13 regiónov</a:t>
            </a:r>
          </a:p>
          <a:p>
            <a:pPr marL="0">
              <a:buNone/>
            </a:pPr>
            <a:endParaRPr lang="sk-SK" sz="1200" b="1" dirty="0" smtClean="0">
              <a:sym typeface="Wingdings" pitchFamily="2" charset="2"/>
            </a:endParaRPr>
          </a:p>
          <a:p>
            <a:pPr marL="0">
              <a:buNone/>
            </a:pPr>
            <a:r>
              <a:rPr lang="sk-SK" sz="2400" dirty="0" smtClean="0">
                <a:sym typeface="Wingdings" pitchFamily="2" charset="2"/>
              </a:rPr>
              <a:t>1.</a:t>
            </a:r>
            <a:r>
              <a:rPr lang="sk-SK" sz="2400" b="1" dirty="0" smtClean="0">
                <a:sym typeface="Wingdings" pitchFamily="2" charset="2"/>
              </a:rPr>
              <a:t>  IPA </a:t>
            </a:r>
            <a:r>
              <a:rPr lang="sk-SK" sz="2000" dirty="0" smtClean="0">
                <a:sym typeface="Wingdings" pitchFamily="2" charset="2"/>
              </a:rPr>
              <a:t>(</a:t>
            </a:r>
            <a:r>
              <a:rPr lang="sk-SK" sz="2000" dirty="0" err="1" smtClean="0">
                <a:sym typeface="Wingdings" pitchFamily="2" charset="2"/>
              </a:rPr>
              <a:t>Instrument</a:t>
            </a:r>
            <a:r>
              <a:rPr lang="sk-SK" sz="2000" dirty="0" smtClean="0">
                <a:sym typeface="Wingdings" pitchFamily="2" charset="2"/>
              </a:rPr>
              <a:t> </a:t>
            </a:r>
            <a:r>
              <a:rPr lang="sk-SK" sz="2000" dirty="0" err="1" smtClean="0">
                <a:sym typeface="Wingdings" pitchFamily="2" charset="2"/>
              </a:rPr>
              <a:t>for</a:t>
            </a:r>
            <a:r>
              <a:rPr lang="sk-SK" sz="2000" dirty="0" smtClean="0">
                <a:sym typeface="Wingdings" pitchFamily="2" charset="2"/>
              </a:rPr>
              <a:t> Pre-</a:t>
            </a:r>
            <a:r>
              <a:rPr lang="sk-SK" sz="2000" dirty="0" err="1" smtClean="0">
                <a:sym typeface="Wingdings" pitchFamily="2" charset="2"/>
              </a:rPr>
              <a:t>Accession</a:t>
            </a:r>
            <a:r>
              <a:rPr lang="sk-SK" sz="2000" dirty="0" smtClean="0">
                <a:sym typeface="Wingdings" pitchFamily="2" charset="2"/>
              </a:rPr>
              <a:t>)</a:t>
            </a:r>
            <a:endParaRPr lang="sk-SK" sz="2400" dirty="0" smtClean="0">
              <a:sym typeface="Wingdings" pitchFamily="2" charset="2"/>
            </a:endParaRPr>
          </a:p>
          <a:p>
            <a:pPr marL="0">
              <a:buNone/>
            </a:pPr>
            <a:r>
              <a:rPr lang="sk-SK" sz="2400" dirty="0" smtClean="0">
                <a:sym typeface="Wingdings" pitchFamily="2" charset="2"/>
              </a:rPr>
              <a:t>2.  </a:t>
            </a:r>
            <a:r>
              <a:rPr lang="sk-SK" sz="2400" b="1" dirty="0" smtClean="0">
                <a:sym typeface="Wingdings" pitchFamily="2" charset="2"/>
              </a:rPr>
              <a:t>ENI</a:t>
            </a:r>
            <a:r>
              <a:rPr lang="sk-SK" sz="2400" dirty="0" smtClean="0">
                <a:sym typeface="Wingdings" pitchFamily="2" charset="2"/>
              </a:rPr>
              <a:t> </a:t>
            </a:r>
            <a:r>
              <a:rPr lang="sk-SK" sz="2000" dirty="0" smtClean="0">
                <a:sym typeface="Wingdings" pitchFamily="2" charset="2"/>
              </a:rPr>
              <a:t>(</a:t>
            </a:r>
            <a:r>
              <a:rPr lang="sk-SK" sz="2000" dirty="0" err="1" smtClean="0">
                <a:sym typeface="Wingdings" pitchFamily="2" charset="2"/>
              </a:rPr>
              <a:t>European</a:t>
            </a:r>
            <a:r>
              <a:rPr lang="sk-SK" sz="2000" dirty="0" smtClean="0">
                <a:sym typeface="Wingdings" pitchFamily="2" charset="2"/>
              </a:rPr>
              <a:t> </a:t>
            </a:r>
            <a:r>
              <a:rPr lang="sk-SK" sz="2000" dirty="0" err="1" smtClean="0">
                <a:sym typeface="Wingdings" pitchFamily="2" charset="2"/>
              </a:rPr>
              <a:t>Neighbourhood</a:t>
            </a:r>
            <a:r>
              <a:rPr lang="sk-SK" sz="2000" dirty="0" smtClean="0">
                <a:sym typeface="Wingdings" pitchFamily="2" charset="2"/>
              </a:rPr>
              <a:t> </a:t>
            </a:r>
            <a:r>
              <a:rPr lang="sk-SK" sz="2000" dirty="0" err="1" smtClean="0">
                <a:sym typeface="Wingdings" pitchFamily="2" charset="2"/>
              </a:rPr>
              <a:t>Instrument</a:t>
            </a:r>
            <a:r>
              <a:rPr lang="sk-SK" sz="2000" dirty="0" smtClean="0">
                <a:sym typeface="Wingdings" pitchFamily="2" charset="2"/>
              </a:rPr>
              <a:t>) </a:t>
            </a:r>
          </a:p>
          <a:p>
            <a:pPr marL="0">
              <a:buNone/>
            </a:pPr>
            <a:r>
              <a:rPr lang="sk-SK" sz="2400" dirty="0" smtClean="0">
                <a:sym typeface="Wingdings" pitchFamily="2" charset="2"/>
              </a:rPr>
              <a:t>3.  </a:t>
            </a:r>
            <a:r>
              <a:rPr lang="sk-SK" sz="2400" b="1" dirty="0" smtClean="0">
                <a:sym typeface="Wingdings" pitchFamily="2" charset="2"/>
              </a:rPr>
              <a:t>DCI</a:t>
            </a:r>
            <a:r>
              <a:rPr lang="sk-SK" sz="2400" dirty="0" smtClean="0">
                <a:sym typeface="Wingdings" pitchFamily="2" charset="2"/>
              </a:rPr>
              <a:t>  (</a:t>
            </a:r>
            <a:r>
              <a:rPr lang="sk-SK" sz="2000" dirty="0" err="1" smtClean="0">
                <a:sym typeface="Wingdings" pitchFamily="2" charset="2"/>
              </a:rPr>
              <a:t>Development</a:t>
            </a:r>
            <a:r>
              <a:rPr lang="sk-SK" sz="2000" dirty="0" smtClean="0">
                <a:sym typeface="Wingdings" pitchFamily="2" charset="2"/>
              </a:rPr>
              <a:t> </a:t>
            </a:r>
            <a:r>
              <a:rPr lang="sk-SK" sz="2000" dirty="0" err="1" smtClean="0">
                <a:sym typeface="Wingdings" pitchFamily="2" charset="2"/>
              </a:rPr>
              <a:t>Cooperation</a:t>
            </a:r>
            <a:r>
              <a:rPr lang="sk-SK" sz="2000" dirty="0" smtClean="0">
                <a:sym typeface="Wingdings" pitchFamily="2" charset="2"/>
              </a:rPr>
              <a:t> </a:t>
            </a:r>
            <a:r>
              <a:rPr lang="sk-SK" sz="2000" dirty="0" err="1" smtClean="0">
                <a:sym typeface="Wingdings" pitchFamily="2" charset="2"/>
              </a:rPr>
              <a:t>Intstrument</a:t>
            </a:r>
            <a:r>
              <a:rPr lang="sk-SK" sz="2000" dirty="0" smtClean="0">
                <a:sym typeface="Wingdings" pitchFamily="2" charset="2"/>
              </a:rPr>
              <a:t>) </a:t>
            </a:r>
          </a:p>
          <a:p>
            <a:pPr marL="0">
              <a:buNone/>
            </a:pPr>
            <a:r>
              <a:rPr lang="sk-SK" sz="2400" dirty="0" smtClean="0">
                <a:sym typeface="Wingdings" pitchFamily="2" charset="2"/>
              </a:rPr>
              <a:t>4.  </a:t>
            </a:r>
            <a:r>
              <a:rPr lang="sk-SK" sz="2400" b="1" dirty="0" smtClean="0">
                <a:sym typeface="Wingdings" pitchFamily="2" charset="2"/>
              </a:rPr>
              <a:t>PI</a:t>
            </a:r>
            <a:r>
              <a:rPr lang="sk-SK" sz="2400" dirty="0" smtClean="0">
                <a:sym typeface="Wingdings" pitchFamily="2" charset="2"/>
              </a:rPr>
              <a:t> </a:t>
            </a:r>
            <a:r>
              <a:rPr lang="sk-SK" sz="2000" dirty="0" smtClean="0">
                <a:sym typeface="Wingdings" pitchFamily="2" charset="2"/>
              </a:rPr>
              <a:t>(</a:t>
            </a:r>
            <a:r>
              <a:rPr lang="sk-SK" sz="2000" dirty="0" err="1" smtClean="0">
                <a:sym typeface="Wingdings" pitchFamily="2" charset="2"/>
              </a:rPr>
              <a:t>Partnership</a:t>
            </a:r>
            <a:r>
              <a:rPr lang="sk-SK" sz="2000" dirty="0" smtClean="0">
                <a:sym typeface="Wingdings" pitchFamily="2" charset="2"/>
              </a:rPr>
              <a:t> </a:t>
            </a:r>
            <a:r>
              <a:rPr lang="sk-SK" sz="2000" dirty="0" err="1" smtClean="0">
                <a:sym typeface="Wingdings" pitchFamily="2" charset="2"/>
              </a:rPr>
              <a:t>Instrument</a:t>
            </a:r>
            <a:r>
              <a:rPr lang="sk-SK" sz="2000" dirty="0" smtClean="0">
                <a:sym typeface="Wingdings" pitchFamily="2" charset="2"/>
              </a:rPr>
              <a:t>)</a:t>
            </a:r>
          </a:p>
          <a:p>
            <a:pPr marL="0">
              <a:buNone/>
            </a:pPr>
            <a:r>
              <a:rPr lang="sk-SK" sz="2400" dirty="0" smtClean="0">
                <a:sym typeface="Wingdings" pitchFamily="2" charset="2"/>
              </a:rPr>
              <a:t>5.  </a:t>
            </a:r>
            <a:r>
              <a:rPr lang="sk-SK" sz="2400" b="1" dirty="0" smtClean="0">
                <a:sym typeface="Wingdings" pitchFamily="2" charset="2"/>
              </a:rPr>
              <a:t>EDF</a:t>
            </a:r>
            <a:r>
              <a:rPr lang="sk-SK" sz="2400" dirty="0" smtClean="0">
                <a:sym typeface="Wingdings" pitchFamily="2" charset="2"/>
              </a:rPr>
              <a:t> </a:t>
            </a:r>
            <a:r>
              <a:rPr lang="sk-SK" sz="2000" dirty="0" smtClean="0">
                <a:sym typeface="Wingdings" pitchFamily="2" charset="2"/>
              </a:rPr>
              <a:t>(European Development Fund</a:t>
            </a:r>
            <a:r>
              <a:rPr lang="sk-SK" sz="2000" dirty="0" smtClean="0">
                <a:sym typeface="Wingdings" pitchFamily="2" charset="2"/>
              </a:rPr>
              <a:t>) </a:t>
            </a:r>
            <a:endParaRPr lang="sk-SK" sz="2000" dirty="0" smtClean="0">
              <a:sym typeface="Wingdings" pitchFamily="2" charset="2"/>
            </a:endParaRPr>
          </a:p>
          <a:p>
            <a:pPr>
              <a:buNone/>
            </a:pPr>
            <a:endParaRPr lang="sk-SK" sz="2400" b="1" dirty="0" smtClean="0">
              <a:sym typeface="Wingdings" pitchFamily="2" charset="2"/>
            </a:endParaRPr>
          </a:p>
          <a:p>
            <a:endParaRPr lang="sk-SK" sz="2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870758"/>
            <a:ext cx="7772400" cy="749069"/>
          </a:xfrm>
        </p:spPr>
        <p:txBody>
          <a:bodyPr/>
          <a:lstStyle/>
          <a:p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Partnerské krajiny </a:t>
            </a:r>
            <a:endParaRPr lang="sk-SK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876713"/>
            <a:ext cx="8156864" cy="4470400"/>
          </a:xfrm>
        </p:spPr>
        <p:txBody>
          <a:bodyPr/>
          <a:lstStyle/>
          <a:p>
            <a:pPr lvl="0">
              <a:spcBef>
                <a:spcPts val="0"/>
              </a:spcBef>
              <a:buNone/>
            </a:pPr>
            <a:r>
              <a:rPr lang="sk-SK" sz="2400" b="1" dirty="0" smtClean="0"/>
              <a:t>Západný </a:t>
            </a:r>
            <a:r>
              <a:rPr lang="sk-SK" sz="2400" b="1" dirty="0" smtClean="0"/>
              <a:t>Balkán (1):</a:t>
            </a:r>
            <a:r>
              <a:rPr lang="sk-SK" sz="2400" dirty="0"/>
              <a:t> </a:t>
            </a:r>
            <a:r>
              <a:rPr lang="sk-SK" sz="2000" dirty="0" smtClean="0"/>
              <a:t>Albánsko, Bosna a Hercegovina, Čierna Hora, Kosovo, Srbsko</a:t>
            </a:r>
          </a:p>
          <a:p>
            <a:pPr>
              <a:spcBef>
                <a:spcPts val="0"/>
              </a:spcBef>
              <a:buNone/>
            </a:pPr>
            <a:endParaRPr lang="sk-SK" sz="900" b="1" dirty="0" smtClean="0"/>
          </a:p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Východné partnerstvo (2)</a:t>
            </a:r>
            <a:r>
              <a:rPr lang="sk-SK" sz="2400" dirty="0" smtClean="0"/>
              <a:t>: </a:t>
            </a:r>
            <a:r>
              <a:rPr lang="sk-SK" sz="2000" dirty="0" smtClean="0"/>
              <a:t>Arménsko, Azerbajdžan,</a:t>
            </a:r>
          </a:p>
          <a:p>
            <a:pPr>
              <a:spcBef>
                <a:spcPts val="0"/>
              </a:spcBef>
              <a:buNone/>
            </a:pPr>
            <a:r>
              <a:rPr lang="sk-SK" sz="2000" dirty="0" smtClean="0"/>
              <a:t>Bielorusko, Gruzínsko, Moldavsko, Ukrajina</a:t>
            </a:r>
          </a:p>
          <a:p>
            <a:pPr>
              <a:spcBef>
                <a:spcPts val="0"/>
              </a:spcBef>
              <a:buNone/>
            </a:pPr>
            <a:endParaRPr lang="sk-SK" sz="2400" b="1" dirty="0" smtClean="0"/>
          </a:p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Južné </a:t>
            </a:r>
            <a:r>
              <a:rPr lang="sk-SK" sz="2400" b="1" dirty="0" smtClean="0"/>
              <a:t>Stredozemie (3): </a:t>
            </a:r>
            <a:r>
              <a:rPr lang="sk-SK" sz="2000" dirty="0" smtClean="0"/>
              <a:t>Alžírsko, Egypt, Izrael, </a:t>
            </a:r>
          </a:p>
          <a:p>
            <a:pPr>
              <a:spcBef>
                <a:spcPts val="0"/>
              </a:spcBef>
              <a:buNone/>
            </a:pPr>
            <a:r>
              <a:rPr lang="sk-SK" sz="2000" dirty="0" err="1" smtClean="0"/>
              <a:t>Jordánsko,Libanon</a:t>
            </a:r>
            <a:r>
              <a:rPr lang="sk-SK" sz="2000" dirty="0" smtClean="0"/>
              <a:t>, Líbya, Maroko, Palestína, Sýria, Tunisko</a:t>
            </a:r>
          </a:p>
          <a:p>
            <a:pPr>
              <a:spcBef>
                <a:spcPts val="0"/>
              </a:spcBef>
              <a:buNone/>
            </a:pPr>
            <a:endParaRPr lang="sk-SK" sz="2400" b="1" dirty="0" smtClean="0"/>
          </a:p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Rusko </a:t>
            </a:r>
            <a:r>
              <a:rPr lang="sk-SK" sz="2400" b="1" dirty="0" smtClean="0"/>
              <a:t>(4) </a:t>
            </a:r>
          </a:p>
          <a:p>
            <a:pPr>
              <a:spcBef>
                <a:spcPts val="0"/>
              </a:spcBef>
              <a:buNone/>
            </a:pPr>
            <a:endParaRPr lang="sk-SK" sz="2000" b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Andora, Monako, San Marino, Vatikán, Švajčiarsko (5)</a:t>
            </a:r>
            <a:r>
              <a:rPr lang="sk-SK" sz="2400" dirty="0" smtClean="0"/>
              <a:t> </a:t>
            </a:r>
          </a:p>
          <a:p>
            <a:pPr>
              <a:buNone/>
            </a:pPr>
            <a:endParaRPr lang="sk-SK" sz="2400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Partnerské krajiny </a:t>
            </a:r>
            <a:endParaRPr lang="sk-SK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968500"/>
            <a:ext cx="8407400" cy="41148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endParaRPr lang="sk-SK" sz="900" b="1" dirty="0" smtClean="0"/>
          </a:p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Ázia (6)</a:t>
            </a:r>
            <a:r>
              <a:rPr lang="sk-SK" sz="2400" dirty="0" smtClean="0"/>
              <a:t>: </a:t>
            </a:r>
            <a:r>
              <a:rPr lang="sk-SK" sz="2000" dirty="0" smtClean="0"/>
              <a:t>Afganistan, Bangladéš, Bhután, Kambodža, Čína, Severná   Kórea, India, Indonézia, Laos, Malajzia, </a:t>
            </a:r>
            <a:r>
              <a:rPr lang="sk-SK" sz="2000" dirty="0" err="1" smtClean="0"/>
              <a:t>Maledivy</a:t>
            </a:r>
            <a:r>
              <a:rPr lang="sk-SK" sz="2000" dirty="0" smtClean="0"/>
              <a:t>, Mongolsko, Mjanmarsko, Nepál, Pakistan, Filipíny, Srí Lanka, Thajsko a Vietnam</a:t>
            </a:r>
          </a:p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Stredná Ázia (7): </a:t>
            </a:r>
            <a:r>
              <a:rPr lang="sk-SK" sz="2000" dirty="0" smtClean="0"/>
              <a:t>Kazachstan, Kirgizsko, Tadžikistan, Turkménsko, Uzbekistan</a:t>
            </a:r>
          </a:p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Latinská Amerika (8): </a:t>
            </a:r>
            <a:r>
              <a:rPr lang="sk-SK" sz="2000" dirty="0" smtClean="0"/>
              <a:t>Bolívia, Brazília, Čile, Kolumbia, Kostarika, Kuba, Ekvádor, Salvádor, Guatemala, Honduras, Mexiko, Nikaragua, Panama, Paraguaj, Peru, Uruguaj, Venezuela</a:t>
            </a:r>
          </a:p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Irán, Irak, Jemen (9)</a:t>
            </a:r>
            <a:endParaRPr lang="sk-SK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Partnerské krajiny </a:t>
            </a:r>
            <a:endParaRPr lang="sk-SK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Juhoafrická republika (10)</a:t>
            </a:r>
          </a:p>
          <a:p>
            <a:pPr>
              <a:spcBef>
                <a:spcPts val="0"/>
              </a:spcBef>
              <a:buNone/>
            </a:pPr>
            <a:endParaRPr lang="sk-SK" sz="2400" b="1" dirty="0" smtClean="0">
              <a:solidFill>
                <a:srgbClr val="C00000"/>
              </a:solidFill>
              <a:sym typeface="Wingdings" pitchFamily="2" charset="2"/>
            </a:endParaRPr>
          </a:p>
          <a:p>
            <a:pPr>
              <a:spcBef>
                <a:spcPts val="0"/>
              </a:spcBef>
              <a:buNone/>
            </a:pPr>
            <a:r>
              <a:rPr lang="sk-SK" sz="2400" b="1" dirty="0" smtClean="0">
                <a:sym typeface="Wingdings" pitchFamily="2" charset="2"/>
              </a:rPr>
              <a:t>Africké, karibské a tichomorské štáty (11) </a:t>
            </a:r>
            <a:endParaRPr lang="sk-SK" sz="2000" b="1" dirty="0" smtClean="0">
              <a:sym typeface="Wingdings" pitchFamily="2" charset="2"/>
            </a:endParaRPr>
          </a:p>
          <a:p>
            <a:pPr>
              <a:spcBef>
                <a:spcPts val="0"/>
              </a:spcBef>
              <a:buNone/>
            </a:pPr>
            <a:endParaRPr lang="sk-SK" sz="2400" b="1" dirty="0" smtClean="0">
              <a:sym typeface="Wingdings" pitchFamily="2" charset="2"/>
            </a:endParaRPr>
          </a:p>
          <a:p>
            <a:pPr>
              <a:spcBef>
                <a:spcPts val="0"/>
              </a:spcBef>
              <a:buNone/>
            </a:pPr>
            <a:endParaRPr lang="sk-SK" sz="900" b="1" dirty="0" smtClean="0"/>
          </a:p>
          <a:p>
            <a:pPr>
              <a:spcBef>
                <a:spcPts val="0"/>
              </a:spcBef>
              <a:buNone/>
            </a:pPr>
            <a:r>
              <a:rPr lang="sk-SK" sz="2400" b="1" dirty="0" smtClean="0"/>
              <a:t>Vyspelé krajiny sveta (12,13)</a:t>
            </a:r>
            <a:r>
              <a:rPr lang="sk-SK" sz="2000" dirty="0" smtClean="0"/>
              <a:t>: </a:t>
            </a:r>
          </a:p>
          <a:p>
            <a:pPr>
              <a:spcBef>
                <a:spcPts val="0"/>
              </a:spcBef>
              <a:buNone/>
            </a:pPr>
            <a:r>
              <a:rPr lang="sk-SK" sz="2000" dirty="0" smtClean="0"/>
              <a:t>Kanada</a:t>
            </a:r>
            <a:r>
              <a:rPr lang="sk-SK" sz="2400" dirty="0" smtClean="0"/>
              <a:t>, </a:t>
            </a:r>
            <a:r>
              <a:rPr lang="sk-SK" sz="2000" dirty="0" smtClean="0"/>
              <a:t>USA,</a:t>
            </a:r>
            <a:r>
              <a:rPr lang="sk-SK" sz="2400" dirty="0"/>
              <a:t> </a:t>
            </a:r>
            <a:r>
              <a:rPr lang="sk-SK" sz="2000" dirty="0" smtClean="0"/>
              <a:t>Austrália, Bahrajn, Brunej, </a:t>
            </a:r>
            <a:r>
              <a:rPr lang="sk-SK" sz="2000" dirty="0" err="1" smtClean="0"/>
              <a:t>Hong</a:t>
            </a:r>
            <a:r>
              <a:rPr lang="sk-SK" sz="2000" dirty="0" smtClean="0"/>
              <a:t> </a:t>
            </a:r>
            <a:r>
              <a:rPr lang="sk-SK" sz="2000" dirty="0" err="1" smtClean="0"/>
              <a:t>Kong</a:t>
            </a:r>
            <a:r>
              <a:rPr lang="sk-SK" sz="2000" dirty="0" smtClean="0"/>
              <a:t>, Japonsko,</a:t>
            </a:r>
          </a:p>
          <a:p>
            <a:pPr>
              <a:spcBef>
                <a:spcPts val="0"/>
              </a:spcBef>
              <a:buNone/>
            </a:pPr>
            <a:r>
              <a:rPr lang="sk-SK" sz="2000" dirty="0" smtClean="0"/>
              <a:t>Južná Kórea, Kuvajt, Macao, Nový Zéland, Omán, Katar, Saudská </a:t>
            </a:r>
          </a:p>
          <a:p>
            <a:pPr>
              <a:spcBef>
                <a:spcPts val="0"/>
              </a:spcBef>
              <a:buNone/>
            </a:pPr>
            <a:r>
              <a:rPr lang="sk-SK" sz="2000" dirty="0" smtClean="0"/>
              <a:t>Arábia, Singapur, Taiwan, Spojené arabské emiráty </a:t>
            </a:r>
          </a:p>
          <a:p>
            <a:pPr>
              <a:spcBef>
                <a:spcPts val="0"/>
              </a:spcBef>
              <a:buNone/>
            </a:pPr>
            <a:endParaRPr lang="sk-SK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Akcie programu Erasmus+</a:t>
            </a:r>
            <a:endParaRPr lang="sk-SK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755" y="21336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sz="2800" b="1" dirty="0" smtClean="0"/>
              <a:t>KA1</a:t>
            </a:r>
          </a:p>
          <a:p>
            <a:pPr>
              <a:buNone/>
            </a:pPr>
            <a:r>
              <a:rPr lang="sk-SK" sz="2800" dirty="0" smtClean="0"/>
              <a:t>Vzdelávacia mobilita jednotlivcov</a:t>
            </a:r>
          </a:p>
          <a:p>
            <a:pPr>
              <a:buNone/>
            </a:pPr>
            <a:endParaRPr lang="sk-SK" sz="800" dirty="0" smtClean="0"/>
          </a:p>
          <a:p>
            <a:pPr>
              <a:buFont typeface="Wingdings" pitchFamily="2" charset="2"/>
              <a:buChar char="Ø"/>
            </a:pPr>
            <a:r>
              <a:rPr lang="sk-SK" sz="2800" b="1" dirty="0" smtClean="0"/>
              <a:t>KA2 </a:t>
            </a:r>
          </a:p>
          <a:p>
            <a:pPr>
              <a:buNone/>
            </a:pPr>
            <a:r>
              <a:rPr lang="sk-SK" sz="2800" dirty="0" smtClean="0"/>
              <a:t>Spolupráca v oblasti inovácií a výmena</a:t>
            </a:r>
          </a:p>
          <a:p>
            <a:pPr>
              <a:buNone/>
            </a:pPr>
            <a:r>
              <a:rPr lang="sk-SK" sz="2800" dirty="0" smtClean="0"/>
              <a:t>osvedčených postupov</a:t>
            </a:r>
          </a:p>
          <a:p>
            <a:pPr>
              <a:buNone/>
            </a:pPr>
            <a:endParaRPr lang="sk-SK" sz="800" dirty="0" smtClean="0"/>
          </a:p>
          <a:p>
            <a:pPr>
              <a:buFont typeface="Wingdings" pitchFamily="2" charset="2"/>
              <a:buChar char="Ø"/>
            </a:pPr>
            <a:r>
              <a:rPr lang="sk-SK" sz="2800" b="1" dirty="0" smtClean="0"/>
              <a:t>KA3 </a:t>
            </a:r>
          </a:p>
          <a:p>
            <a:pPr>
              <a:buNone/>
            </a:pPr>
            <a:r>
              <a:rPr lang="sk-SK" sz="2800" dirty="0" smtClean="0"/>
              <a:t>Podpora reformy politiky</a:t>
            </a:r>
          </a:p>
          <a:p>
            <a:endParaRPr lang="sk-SK" sz="2800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B29F2-C7EA-477D-A1DA-A369491EEF4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3600</TotalTime>
  <Words>648</Words>
  <Application>Microsoft Office PowerPoint</Application>
  <PresentationFormat>On-screen Show (4:3)</PresentationFormat>
  <Paragraphs>164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Spolupráca s partnerskými krajinami v programe ERASMUS+  Medzinárodný rozmer programu ERASMUS +  </vt:lpstr>
      <vt:lpstr>Minulosť/budúcnosť</vt:lpstr>
      <vt:lpstr>Program Erasmus+ </vt:lpstr>
      <vt:lpstr>Nové možnosti spolupráce</vt:lpstr>
      <vt:lpstr>Oprávnené krajiny</vt:lpstr>
      <vt:lpstr>Partnerské krajiny </vt:lpstr>
      <vt:lpstr>Partnerské krajiny </vt:lpstr>
      <vt:lpstr>Partnerské krajiny </vt:lpstr>
      <vt:lpstr>Akcie programu Erasmus+</vt:lpstr>
      <vt:lpstr>Vzdelávacia mobilita jednotlivca – KA1</vt:lpstr>
      <vt:lpstr>Spolupráca v oblasti inovácií a výmena osvedčených postupov -  KA2</vt:lpstr>
      <vt:lpstr>Špecifické akcie/samostatné akcie</vt:lpstr>
      <vt:lpstr>Program Erasmus+ 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Radimak</dc:creator>
  <cp:lastModifiedBy>trebaticka</cp:lastModifiedBy>
  <cp:revision>453</cp:revision>
  <dcterms:created xsi:type="dcterms:W3CDTF">1601-01-01T00:00:00Z</dcterms:created>
  <dcterms:modified xsi:type="dcterms:W3CDTF">2015-01-12T11:33:33Z</dcterms:modified>
</cp:coreProperties>
</file>