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6" r:id="rId2"/>
    <p:sldId id="26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CC00"/>
    <a:srgbClr val="0033CC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96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346DB-752C-47C2-BDFE-A002C68B1EFB}" type="datetimeFigureOut">
              <a:rPr lang="sk-SK" smtClean="0"/>
              <a:pPr/>
              <a:t>12.1.2015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0A19C-868C-4C16-A75D-ECC0E11722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81568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6B18E-524B-42FC-9C0D-F4659143A61D}" type="datetimeFigureOut">
              <a:rPr lang="en-GB" smtClean="0"/>
              <a:pPr/>
              <a:t>12/01/2015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BE457-7350-4FDE-AB4D-77B5CD0AB9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0529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7D55-6AD0-4BBF-ABB5-BB3530CA4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552AF-2596-49E5-8395-91766954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DAD7B-F324-4864-A3DF-186CCC17A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29F2-C7EA-477D-A1DA-A369491E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D60D5-9437-40BF-AB7A-A935415F3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EA5C-5779-44D6-BD9A-71CEA190A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7651B-3346-4CA3-8BC9-49208B643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0A7D-9B1D-4666-849F-EBAD258C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46EA-CD9F-4E9A-94F4-3E84B8F29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19CE-23CB-48A1-87C3-BC25F5E8F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11CA-FCA0-4628-BBD6-88A3307DE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530"/>
            <a:ext cx="7772400" cy="74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0540D7-4223-42F2-8728-DD6662B1B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saaic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61555" y="182464"/>
            <a:ext cx="2056708" cy="730830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095702" y="0"/>
            <a:ext cx="3773978" cy="10780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ic-naric.net/" TargetMode="External"/><Relationship Id="rId2" Type="http://schemas.openxmlformats.org/officeDocument/2006/relationships/hyperlink" Target="http://www.emqa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ahe.eu/home/qrossroa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smtClean="0"/>
              <a:t>Projekty SAAIC</a:t>
            </a:r>
            <a:endParaRPr lang="sk-SK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 smtClean="0">
                <a:latin typeface="Calibri" pitchFamily="34" charset="0"/>
              </a:rPr>
              <a:t>EMAP (2009-2011)</a:t>
            </a:r>
          </a:p>
          <a:p>
            <a:r>
              <a:rPr lang="sk-SK" sz="2800" dirty="0" smtClean="0">
                <a:latin typeface="Calibri" pitchFamily="34" charset="0"/>
              </a:rPr>
              <a:t> EMAP II (2010-2012)</a:t>
            </a:r>
          </a:p>
          <a:p>
            <a:pPr>
              <a:buNone/>
            </a:pPr>
            <a:r>
              <a:rPr lang="sk-SK" sz="2800" u="sng" dirty="0" smtClean="0">
                <a:solidFill>
                  <a:srgbClr val="C00000"/>
                </a:solidFill>
                <a:latin typeface="Calibri" pitchFamily="34" charset="0"/>
              </a:rPr>
              <a:t>emap-project.webnode.cz</a:t>
            </a:r>
            <a:r>
              <a:rPr lang="sk-SK" sz="2800" dirty="0" smtClean="0">
                <a:latin typeface="Calibri" pitchFamily="34" charset="0"/>
              </a:rPr>
              <a:t>          </a:t>
            </a:r>
          </a:p>
          <a:p>
            <a:r>
              <a:rPr lang="sk-SK" sz="2800" dirty="0" smtClean="0">
                <a:latin typeface="Calibri" pitchFamily="34" charset="0"/>
              </a:rPr>
              <a:t>ECCE Mundus (2011-2013)             </a:t>
            </a:r>
          </a:p>
          <a:p>
            <a:pPr>
              <a:buNone/>
            </a:pPr>
            <a:r>
              <a:rPr lang="sk-SK" sz="2800" u="sng" dirty="0" smtClean="0">
                <a:solidFill>
                  <a:srgbClr val="C00000"/>
                </a:solidFill>
                <a:latin typeface="Calibri" pitchFamily="34" charset="0"/>
              </a:rPr>
              <a:t>eccemundus.eu</a:t>
            </a:r>
          </a:p>
          <a:p>
            <a:pPr>
              <a:buNone/>
            </a:pPr>
            <a:endParaRPr lang="sk-SK" sz="28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sk-SK" sz="2800" dirty="0" smtClean="0">
                <a:latin typeface="Calibri" pitchFamily="34" charset="0"/>
              </a:rPr>
              <a:t>INTERUV (2012-2014)                      </a:t>
            </a:r>
          </a:p>
          <a:p>
            <a:pPr>
              <a:buNone/>
            </a:pPr>
            <a:r>
              <a:rPr lang="sk-SK" sz="2800" u="sng" dirty="0" smtClean="0">
                <a:solidFill>
                  <a:srgbClr val="C00000"/>
                </a:solidFill>
                <a:latin typeface="Calibri" pitchFamily="34" charset="0"/>
              </a:rPr>
              <a:t>interuv.eu </a:t>
            </a:r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4162" y="1944110"/>
            <a:ext cx="2175841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501008"/>
            <a:ext cx="1584176" cy="9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509120"/>
            <a:ext cx="2232248" cy="17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dirty="0" smtClean="0"/>
              <a:t>Ostatné projekty NS k Spoločným študijným programom / Užitočné linky</a:t>
            </a:r>
            <a:endParaRPr lang="sk-SK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65130"/>
            <a:ext cx="7772400" cy="405699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k-SK" sz="1800" b="1" dirty="0" smtClean="0">
                <a:latin typeface="Calibri" pitchFamily="34" charset="0"/>
              </a:rPr>
              <a:t>JDAZ</a:t>
            </a:r>
            <a:r>
              <a:rPr lang="sk-SK" sz="1800" dirty="0" smtClean="0">
                <a:latin typeface="Calibri" pitchFamily="34" charset="0"/>
              </a:rPr>
              <a:t> – Joint Degrees from A to Z : </a:t>
            </a:r>
            <a:r>
              <a:rPr lang="sk-SK" sz="1800" u="sng" dirty="0" smtClean="0">
                <a:solidFill>
                  <a:srgbClr val="C00000"/>
                </a:solidFill>
                <a:latin typeface="Calibri" pitchFamily="34" charset="0"/>
              </a:rPr>
              <a:t>http://www.nuffic.nl/en/expertise/jdaz     </a:t>
            </a:r>
          </a:p>
          <a:p>
            <a:pPr>
              <a:buFont typeface="Arial" pitchFamily="34" charset="0"/>
              <a:buChar char="•"/>
            </a:pPr>
            <a:r>
              <a:rPr lang="sk-SK" sz="1800" b="1" dirty="0" smtClean="0">
                <a:latin typeface="Calibri" pitchFamily="34" charset="0"/>
              </a:rPr>
              <a:t>Joiman–JoiCon</a:t>
            </a:r>
            <a:r>
              <a:rPr lang="sk-SK" sz="1800" dirty="0" smtClean="0">
                <a:latin typeface="Calibri" pitchFamily="34" charset="0"/>
              </a:rPr>
              <a:t> - </a:t>
            </a:r>
            <a:r>
              <a:rPr lang="en-US" sz="1800" dirty="0" smtClean="0">
                <a:latin typeface="Calibri" pitchFamily="34" charset="0"/>
              </a:rPr>
              <a:t>Guidelines and good practice examples on the</a:t>
            </a:r>
            <a:r>
              <a:rPr lang="sk-SK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administrative issues</a:t>
            </a:r>
            <a:r>
              <a:rPr lang="sk-SK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related to JDs’ management</a:t>
            </a:r>
            <a:r>
              <a:rPr lang="sk-SK" sz="1800" dirty="0" smtClean="0">
                <a:latin typeface="Calibri" pitchFamily="34" charset="0"/>
              </a:rPr>
              <a:t> : </a:t>
            </a:r>
            <a:r>
              <a:rPr lang="sk-SK" sz="1800" u="sng" dirty="0" smtClean="0">
                <a:solidFill>
                  <a:srgbClr val="C00000"/>
                </a:solidFill>
                <a:latin typeface="Calibri" pitchFamily="34" charset="0"/>
              </a:rPr>
              <a:t>https://www.joiman.eu</a:t>
            </a:r>
          </a:p>
          <a:p>
            <a:pPr>
              <a:buFont typeface="Arial" pitchFamily="34" charset="0"/>
              <a:buChar char="•"/>
            </a:pPr>
            <a:r>
              <a:rPr lang="sk-SK" sz="1800" b="1" dirty="0" smtClean="0">
                <a:latin typeface="Calibri" pitchFamily="34" charset="0"/>
              </a:rPr>
              <a:t>EMQA</a:t>
            </a:r>
            <a:r>
              <a:rPr lang="sk-SK" sz="1800" dirty="0" smtClean="0">
                <a:latin typeface="Calibri" pitchFamily="34" charset="0"/>
              </a:rPr>
              <a:t> - </a:t>
            </a:r>
            <a:r>
              <a:rPr lang="en-US" sz="1800" dirty="0" smtClean="0">
                <a:latin typeface="Calibri" pitchFamily="34" charset="0"/>
              </a:rPr>
              <a:t> Handbook of excellent higher-education practice - interactive tool to assess your own course</a:t>
            </a:r>
            <a:r>
              <a:rPr lang="sk-SK" sz="1800" dirty="0" smtClean="0">
                <a:latin typeface="Calibri" pitchFamily="34" charset="0"/>
              </a:rPr>
              <a:t>:  </a:t>
            </a:r>
            <a:r>
              <a:rPr lang="sk-SK" sz="1800" dirty="0" smtClean="0">
                <a:solidFill>
                  <a:srgbClr val="FF0000"/>
                </a:solidFill>
                <a:latin typeface="Calibri" pitchFamily="34" charset="0"/>
                <a:hlinkClick r:id="rId2"/>
              </a:rPr>
              <a:t>http://www.emqa.eu</a:t>
            </a:r>
            <a:endParaRPr lang="sk-SK" sz="1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1800" b="1" dirty="0" smtClean="0">
                <a:latin typeface="Calibri" pitchFamily="34" charset="0"/>
              </a:rPr>
              <a:t>enic-naric.</a:t>
            </a:r>
            <a:r>
              <a:rPr lang="sk-SK" sz="1800" b="1" i="1" dirty="0" smtClean="0">
                <a:latin typeface="Calibri" pitchFamily="34" charset="0"/>
              </a:rPr>
              <a:t>net</a:t>
            </a:r>
            <a:r>
              <a:rPr lang="sk-SK" sz="1800" i="1" dirty="0" smtClean="0">
                <a:latin typeface="Calibri" pitchFamily="34" charset="0"/>
              </a:rPr>
              <a:t> - 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Network for recognition of academic &amp; professional qualifications</a:t>
            </a:r>
            <a:r>
              <a:rPr lang="sk-SK" sz="1800" dirty="0" smtClean="0">
                <a:latin typeface="Calibri" pitchFamily="34" charset="0"/>
              </a:rPr>
              <a:t> :  </a:t>
            </a:r>
            <a:r>
              <a:rPr lang="sk-SK" sz="1800" dirty="0" smtClean="0">
                <a:solidFill>
                  <a:srgbClr val="C00000"/>
                </a:solidFill>
                <a:latin typeface="Calibri" pitchFamily="34" charset="0"/>
                <a:hlinkClick r:id="rId3"/>
              </a:rPr>
              <a:t>http://www.enic-naric.net</a:t>
            </a:r>
            <a:endParaRPr lang="sk-SK" sz="1800" dirty="0" smtClean="0">
              <a:solidFill>
                <a:srgbClr val="C00000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1800" b="1" dirty="0" smtClean="0">
                <a:latin typeface="Calibri" pitchFamily="34" charset="0"/>
              </a:rPr>
              <a:t>ECA </a:t>
            </a:r>
            <a:r>
              <a:rPr lang="sk-SK" sz="1800" b="1" dirty="0" err="1" smtClean="0">
                <a:latin typeface="Calibri" pitchFamily="34" charset="0"/>
              </a:rPr>
              <a:t>Consortium</a:t>
            </a:r>
            <a:r>
              <a:rPr lang="sk-SK" sz="1800" b="1" dirty="0" smtClean="0">
                <a:latin typeface="Calibri" pitchFamily="34" charset="0"/>
              </a:rPr>
              <a:t>: </a:t>
            </a:r>
            <a:r>
              <a:rPr lang="en-US" sz="1800" u="sng" dirty="0" smtClean="0">
                <a:solidFill>
                  <a:srgbClr val="C00000"/>
                </a:solidFill>
                <a:latin typeface="Calibri" pitchFamily="34" charset="0"/>
              </a:rPr>
              <a:t>http://www.ecaconsortium.net</a:t>
            </a:r>
            <a:r>
              <a:rPr lang="sk-SK" sz="1800" u="sng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sk-SK" sz="1800" dirty="0" smtClean="0">
                <a:latin typeface="Calibri" pitchFamily="34" charset="0"/>
              </a:rPr>
              <a:t>-</a:t>
            </a:r>
            <a:r>
              <a:rPr lang="en-US" sz="1800" dirty="0" smtClean="0">
                <a:latin typeface="Calibri" pitchFamily="34" charset="0"/>
              </a:rPr>
              <a:t> European Consortium for Accreditation in HE: Mutual</a:t>
            </a:r>
            <a:r>
              <a:rPr lang="sk-SK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Recognition of Accreditation Results regarding Joint </a:t>
            </a:r>
            <a:r>
              <a:rPr lang="en-US" sz="1800" dirty="0" err="1" smtClean="0">
                <a:latin typeface="Calibri" pitchFamily="34" charset="0"/>
              </a:rPr>
              <a:t>Programmes</a:t>
            </a:r>
            <a:endParaRPr lang="sk-SK" sz="1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k-SK" sz="1800" dirty="0" smtClean="0">
                <a:latin typeface="Calibri" pitchFamily="34" charset="0"/>
                <a:hlinkClick r:id="rId4"/>
              </a:rPr>
              <a:t>http://ecahe.eu/home/qrossroads</a:t>
            </a:r>
            <a:r>
              <a:rPr lang="sk-SK" sz="1800" dirty="0" smtClean="0">
                <a:latin typeface="Calibri" pitchFamily="34" charset="0"/>
              </a:rPr>
              <a:t> - </a:t>
            </a:r>
            <a:r>
              <a:rPr lang="en-US" sz="1800" dirty="0" err="1" smtClean="0">
                <a:latin typeface="Calibri" pitchFamily="34" charset="0"/>
              </a:rPr>
              <a:t>Qrossroads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presents</a:t>
            </a:r>
            <a:r>
              <a:rPr lang="sk-SK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information </a:t>
            </a:r>
            <a:r>
              <a:rPr lang="en-US" sz="1800" dirty="0" smtClean="0">
                <a:latin typeface="Calibri" pitchFamily="34" charset="0"/>
              </a:rPr>
              <a:t>regarding quality assured and accredited HE in Europe</a:t>
            </a:r>
            <a:endParaRPr lang="sk-SK" sz="1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sk-SK" sz="20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sk-SK" sz="2000" dirty="0" smtClean="0"/>
          </a:p>
          <a:p>
            <a:pPr>
              <a:buFont typeface="Arial" pitchFamily="34" charset="0"/>
              <a:buChar char="•"/>
            </a:pPr>
            <a:endParaRPr lang="sk-SK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sk-SK" sz="20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2"/>
                </a:solidFill>
              </a:rPr>
              <a:t/>
            </a:r>
            <a:br>
              <a:rPr lang="en-US" sz="2800" dirty="0" smtClean="0">
                <a:solidFill>
                  <a:schemeClr val="tx2"/>
                </a:solidFill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sk-SK" sz="2800" dirty="0" smtClean="0"/>
          </a:p>
          <a:p>
            <a:pPr>
              <a:buFont typeface="Arial" pitchFamily="34" charset="0"/>
              <a:buChar char="•"/>
            </a:pPr>
            <a:endParaRPr lang="sk-SK" sz="2800" dirty="0" smtClean="0"/>
          </a:p>
          <a:p>
            <a:pPr>
              <a:buFont typeface="Arial" pitchFamily="34" charset="0"/>
              <a:buChar char="•"/>
            </a:pPr>
            <a:endParaRPr lang="sk-SK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hyperlink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B2B2B2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3694</TotalTime>
  <Words>138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Projekty SAAIC</vt:lpstr>
      <vt:lpstr>Ostatné projekty NS k Spoločným študijným programom / Užitočné linky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Radimak</dc:creator>
  <cp:lastModifiedBy>smalova</cp:lastModifiedBy>
  <cp:revision>469</cp:revision>
  <dcterms:created xsi:type="dcterms:W3CDTF">1601-01-01T00:00:00Z</dcterms:created>
  <dcterms:modified xsi:type="dcterms:W3CDTF">2015-01-12T11:38:49Z</dcterms:modified>
</cp:coreProperties>
</file>