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3" r:id="rId3"/>
    <p:sldId id="315" r:id="rId4"/>
    <p:sldId id="327" r:id="rId5"/>
    <p:sldId id="328" r:id="rId6"/>
    <p:sldId id="329" r:id="rId7"/>
    <p:sldId id="323" r:id="rId8"/>
    <p:sldId id="317" r:id="rId9"/>
    <p:sldId id="310" r:id="rId10"/>
    <p:sldId id="330" r:id="rId11"/>
    <p:sldId id="331" r:id="rId12"/>
    <p:sldId id="30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2" clrIdx="0">
    <p:extLst>
      <p:ext uri="{19B8F6BF-5375-455C-9EA6-DF929625EA0E}">
        <p15:presenceInfo xmlns="" xmlns:p15="http://schemas.microsoft.com/office/powerpoint/2012/main" userId="User" providerId="None"/>
      </p:ext>
    </p:extLst>
  </p:cmAuthor>
  <p:cmAuthor id="2" name="erika" initials="e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FF"/>
    <a:srgbClr val="0000FF"/>
    <a:srgbClr val="0033CC"/>
    <a:srgbClr val="0066FF"/>
    <a:srgbClr val="CC99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30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1158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-205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5FA9D-24F1-46AC-9523-0E7B1AC2A138}" type="datetimeFigureOut">
              <a:rPr lang="sk-SK" smtClean="0"/>
              <a:pPr/>
              <a:t>7.9.2015</a:t>
            </a:fld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281F4-2C8E-4656-BC02-9AB3AE3774A1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217241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791DA49C-E06F-4C0B-BEBE-B56096F383EE}" type="datetimeFigureOut">
              <a:rPr lang="en-GB"/>
              <a:pPr>
                <a:defRPr/>
              </a:pPr>
              <a:t>07/09/2015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5CBA75E-0DB5-4ECA-940B-EC1BE4BDBED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45251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837AC-FB25-40E2-8797-1BF42D87CA37}" type="slidenum">
              <a:rPr lang="en-GB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52462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22.11.2013, Bratislava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7D044-0170-4E54-8A06-19B29FE9E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22.11.2013, Bratislava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12C8C-691D-4F05-B678-81EE8CFF60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736600"/>
            <a:ext cx="1949450" cy="535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736600"/>
            <a:ext cx="5695950" cy="535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22.11.2013, Bratislava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51DFB-B4C2-4F09-8903-28C83EEA5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22.11.2013, Bratislava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7DB36-FFE6-4F18-B5AF-D84C1812CF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22.11.2013, Bratislava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F8546-A1D5-4D49-B09A-A5E602CDA3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22.11.2013, Bratislava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622F9-4666-4BDC-97B4-E9A17B989F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22.11.2013, Bratislava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7FE89-1447-46D9-B4D3-669B57B362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22.11.2013, Bratislava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64EFD-98B1-4F00-ADBE-5A58466291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22.11.2013, Bratislava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03EC7-6988-4824-B138-4783E172F9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22.11.2013, Bratislava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64B7A-B150-4E75-8A43-EBDECDA9F9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22.11.2013, Bratislava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E7214-32A0-47AD-A1C4-8343B2A139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1130300"/>
            <a:ext cx="777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sk-SK" dirty="0" smtClean="0"/>
              <a:t>22.11.2013, Bratislava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7F69A0E-F978-49CE-A537-EC932EA11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0" descr="saaic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1988" y="182563"/>
            <a:ext cx="1622849" cy="57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1" descr="Erasmus+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46775" y="1"/>
            <a:ext cx="2978776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ielea_skvrna-pol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087437" y="5267325"/>
            <a:ext cx="7019925" cy="15906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028700"/>
          </a:xfrm>
        </p:spPr>
        <p:txBody>
          <a:bodyPr>
            <a:noAutofit/>
          </a:bodyPr>
          <a:lstStyle/>
          <a:p>
            <a:pPr eaLnBrk="1" hangingPunct="1"/>
            <a:endParaRPr lang="sk-SK" sz="6600" b="1" dirty="0" smtClean="0">
              <a:solidFill>
                <a:srgbClr val="0033CC"/>
              </a:solidFill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902677"/>
            <a:ext cx="8648700" cy="4583723"/>
          </a:xfrm>
        </p:spPr>
        <p:txBody>
          <a:bodyPr/>
          <a:lstStyle/>
          <a:p>
            <a:pPr eaLnBrk="1" hangingPunct="1"/>
            <a:endParaRPr lang="sk-SK" dirty="0" smtClean="0">
              <a:solidFill>
                <a:srgbClr val="002060"/>
              </a:solidFill>
            </a:endParaRPr>
          </a:p>
          <a:p>
            <a:pPr eaLnBrk="1" hangingPunct="1"/>
            <a:endParaRPr lang="sk-SK" dirty="0">
              <a:solidFill>
                <a:srgbClr val="002060"/>
              </a:solidFill>
            </a:endParaRPr>
          </a:p>
          <a:p>
            <a:pPr eaLnBrk="1" hangingPunct="1"/>
            <a:r>
              <a:rPr lang="sk-SK" dirty="0" smtClean="0">
                <a:solidFill>
                  <a:srgbClr val="002060"/>
                </a:solidFill>
              </a:rPr>
              <a:t>KA 2</a:t>
            </a:r>
          </a:p>
          <a:p>
            <a:pPr eaLnBrk="1" hangingPunct="1"/>
            <a:r>
              <a:rPr lang="sk-SK" b="1" dirty="0" smtClean="0">
                <a:solidFill>
                  <a:srgbClr val="002060"/>
                </a:solidFill>
              </a:rPr>
              <a:t>Strategické partnerstvá zložené výlučne zo škôl</a:t>
            </a:r>
          </a:p>
          <a:p>
            <a:pPr eaLnBrk="1" hangingPunct="1"/>
            <a:r>
              <a:rPr lang="sk-SK" dirty="0" smtClean="0">
                <a:solidFill>
                  <a:srgbClr val="002060"/>
                </a:solidFill>
              </a:rPr>
              <a:t>Zmluva o poskytnutí grantu 2015</a:t>
            </a:r>
          </a:p>
          <a:p>
            <a:pPr eaLnBrk="1" hangingPunct="1"/>
            <a:endParaRPr lang="sk-SK" b="1" dirty="0" smtClean="0">
              <a:solidFill>
                <a:srgbClr val="3333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7D044-0170-4E54-8A06-19B29FE9E46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>
                <a:solidFill>
                  <a:schemeClr val="accent5">
                    <a:lumMod val="75000"/>
                  </a:schemeClr>
                </a:solidFill>
              </a:rPr>
              <a:t>Dlhodobá mobilita žiakov – štúdium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smtClean="0">
                <a:solidFill>
                  <a:srgbClr val="002060"/>
                </a:solidFill>
              </a:rPr>
              <a:t>dĺžka mobility od 2 do 12 mesiacov</a:t>
            </a:r>
          </a:p>
          <a:p>
            <a:r>
              <a:rPr lang="sk-SK" sz="2000" dirty="0">
                <a:solidFill>
                  <a:srgbClr val="002060"/>
                </a:solidFill>
              </a:rPr>
              <a:t>c</a:t>
            </a:r>
            <a:r>
              <a:rPr lang="sk-SK" sz="2000" dirty="0" smtClean="0">
                <a:solidFill>
                  <a:srgbClr val="002060"/>
                </a:solidFill>
              </a:rPr>
              <a:t>ieľom mobility je</a:t>
            </a:r>
            <a:r>
              <a:rPr lang="sk-SK" sz="2000" dirty="0"/>
              <a:t> </a:t>
            </a:r>
            <a:r>
              <a:rPr lang="sk-SK" sz="2000" dirty="0" smtClean="0">
                <a:solidFill>
                  <a:srgbClr val="002060"/>
                </a:solidFill>
              </a:rPr>
              <a:t>posilnenie spolupráce medzi zapojenými školami</a:t>
            </a:r>
          </a:p>
          <a:p>
            <a:pPr marL="0" indent="0">
              <a:buNone/>
            </a:pPr>
            <a:r>
              <a:rPr lang="sk-SK" sz="2000" dirty="0" smtClean="0">
                <a:solidFill>
                  <a:schemeClr val="accent5">
                    <a:lumMod val="75000"/>
                  </a:schemeClr>
                </a:solidFill>
              </a:rPr>
              <a:t>VYSIELAJÚCA ŠKOLA: </a:t>
            </a:r>
          </a:p>
          <a:p>
            <a:pPr marL="0" indent="0">
              <a:buFontTx/>
              <a:buChar char="-"/>
            </a:pPr>
            <a:r>
              <a:rPr lang="sk-SK" sz="2000" dirty="0" smtClean="0">
                <a:solidFill>
                  <a:srgbClr val="002060"/>
                </a:solidFill>
              </a:rPr>
              <a:t>  nábor a výber študentov</a:t>
            </a:r>
          </a:p>
          <a:p>
            <a:pPr marL="0" indent="0">
              <a:buFontTx/>
              <a:buChar char="-"/>
            </a:pPr>
            <a:r>
              <a:rPr lang="sk-SK" sz="2000" dirty="0" smtClean="0">
                <a:solidFill>
                  <a:srgbClr val="002060"/>
                </a:solidFill>
              </a:rPr>
              <a:t>  kontaktná osoba (učiteľ) </a:t>
            </a:r>
          </a:p>
          <a:p>
            <a:pPr marL="0" indent="0">
              <a:buFontTx/>
              <a:buChar char="-"/>
            </a:pPr>
            <a:r>
              <a:rPr lang="sk-SK" sz="2000" dirty="0" smtClean="0">
                <a:solidFill>
                  <a:srgbClr val="002060"/>
                </a:solidFill>
              </a:rPr>
              <a:t>  podpora študenta pri doložení všetkých dokladov</a:t>
            </a:r>
          </a:p>
          <a:p>
            <a:pPr marL="0" indent="0">
              <a:buFontTx/>
              <a:buChar char="-"/>
            </a:pPr>
            <a:r>
              <a:rPr lang="sk-SK" sz="2000" dirty="0" smtClean="0">
                <a:solidFill>
                  <a:srgbClr val="002060"/>
                </a:solidFill>
              </a:rPr>
              <a:t>  kontakt s prijímajúcou org. v rámci stanovenia pravidiel a   podpis zmlúv a potrebných formulárov</a:t>
            </a:r>
          </a:p>
          <a:p>
            <a:pPr marL="0" indent="0">
              <a:buNone/>
            </a:pPr>
            <a:r>
              <a:rPr lang="sk-SK" sz="2000" dirty="0" smtClean="0">
                <a:solidFill>
                  <a:srgbClr val="002060"/>
                </a:solidFill>
              </a:rPr>
              <a:t>-  podpora študenta počas mobility v zahraničí</a:t>
            </a:r>
          </a:p>
          <a:p>
            <a:pPr marL="0" indent="0">
              <a:buFontTx/>
              <a:buChar char="-"/>
            </a:pPr>
            <a:r>
              <a:rPr lang="sk-SK" sz="2000" dirty="0" smtClean="0">
                <a:solidFill>
                  <a:srgbClr val="002060"/>
                </a:solidFill>
              </a:rPr>
              <a:t>  kontakt s rodičmi študenta</a:t>
            </a:r>
          </a:p>
          <a:p>
            <a:pPr marL="0" indent="0">
              <a:buFontTx/>
              <a:buChar char="-"/>
            </a:pPr>
            <a:r>
              <a:rPr lang="sk-SK" sz="2000" dirty="0" smtClean="0">
                <a:solidFill>
                  <a:srgbClr val="002060"/>
                </a:solidFill>
              </a:rPr>
              <a:t>  vyhodnotenie mobility po príchode študenta</a:t>
            </a:r>
          </a:p>
          <a:p>
            <a:pPr marL="0" indent="0">
              <a:buNone/>
            </a:pPr>
            <a:endParaRPr lang="sk-SK" sz="2000" dirty="0" smtClean="0">
              <a:solidFill>
                <a:srgbClr val="002060"/>
              </a:solidFill>
            </a:endParaRPr>
          </a:p>
          <a:p>
            <a:pPr marL="0" indent="0">
              <a:buFontTx/>
              <a:buChar char="-"/>
            </a:pPr>
            <a:endParaRPr lang="sk-SK" sz="2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7DB36-FFE6-4F18-B5AF-D84C1812CFD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660400" y="1084581"/>
            <a:ext cx="7772400" cy="45719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13692"/>
            <a:ext cx="7772400" cy="4982308"/>
          </a:xfrm>
        </p:spPr>
        <p:txBody>
          <a:bodyPr/>
          <a:lstStyle/>
          <a:p>
            <a:pPr>
              <a:buNone/>
            </a:pPr>
            <a:r>
              <a:rPr lang="sk-SK" sz="2000" dirty="0" smtClean="0">
                <a:solidFill>
                  <a:schemeClr val="accent5">
                    <a:lumMod val="75000"/>
                  </a:schemeClr>
                </a:solidFill>
              </a:rPr>
              <a:t>PRIJÍMAJÚCA ŠKOLA: </a:t>
            </a:r>
          </a:p>
          <a:p>
            <a:pPr>
              <a:buFontTx/>
              <a:buChar char="-"/>
            </a:pPr>
            <a:r>
              <a:rPr lang="sk-SK" sz="2000" dirty="0" smtClean="0">
                <a:solidFill>
                  <a:srgbClr val="002060"/>
                </a:solidFill>
              </a:rPr>
              <a:t>mentor/kontaktná osoba</a:t>
            </a:r>
          </a:p>
          <a:p>
            <a:pPr>
              <a:buFontTx/>
              <a:buChar char="-"/>
            </a:pPr>
            <a:r>
              <a:rPr lang="sk-SK" sz="2000" dirty="0" smtClean="0">
                <a:solidFill>
                  <a:srgbClr val="002060"/>
                </a:solidFill>
              </a:rPr>
              <a:t>výber koordinácia hosťujúcej rodiny</a:t>
            </a:r>
          </a:p>
          <a:p>
            <a:pPr>
              <a:buFontTx/>
              <a:buChar char="-"/>
            </a:pPr>
            <a:r>
              <a:rPr lang="sk-SK" sz="2000" dirty="0" smtClean="0">
                <a:solidFill>
                  <a:srgbClr val="002060"/>
                </a:solidFill>
              </a:rPr>
              <a:t>kontakt s vysielajúcou org. v rámci stanovenia pravidiel a    podpis zmlúv a potrebných formulárov</a:t>
            </a:r>
          </a:p>
          <a:p>
            <a:pPr>
              <a:buFontTx/>
              <a:buChar char="-"/>
            </a:pPr>
            <a:r>
              <a:rPr lang="sk-SK" sz="2000" dirty="0" smtClean="0">
                <a:solidFill>
                  <a:srgbClr val="002060"/>
                </a:solidFill>
              </a:rPr>
              <a:t>supervízia študenta počas pobytu</a:t>
            </a:r>
          </a:p>
          <a:p>
            <a:pPr>
              <a:buFontTx/>
              <a:buChar char="-"/>
            </a:pPr>
            <a:r>
              <a:rPr lang="sk-SK" sz="2000" dirty="0" smtClean="0">
                <a:solidFill>
                  <a:srgbClr val="002060"/>
                </a:solidFill>
              </a:rPr>
              <a:t>Europass mobilita</a:t>
            </a:r>
          </a:p>
          <a:p>
            <a:pPr>
              <a:buFontTx/>
              <a:buChar char="-"/>
            </a:pPr>
            <a:r>
              <a:rPr lang="sk-SK" sz="2000" dirty="0" smtClean="0">
                <a:solidFill>
                  <a:srgbClr val="002060"/>
                </a:solidFill>
              </a:rPr>
              <a:t>vyhodnotenie mobility ku koncu pobytu študenta</a:t>
            </a:r>
          </a:p>
          <a:p>
            <a:pPr>
              <a:buFontTx/>
              <a:buChar char="-"/>
            </a:pPr>
            <a:endParaRPr lang="sk-SK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k-SK" sz="2000" dirty="0" smtClean="0">
                <a:solidFill>
                  <a:srgbClr val="002060"/>
                </a:solidFill>
              </a:rPr>
              <a:t>Účasť </a:t>
            </a:r>
            <a:r>
              <a:rPr lang="sk-SK" sz="2000" dirty="0" smtClean="0">
                <a:solidFill>
                  <a:srgbClr val="002060"/>
                </a:solidFill>
              </a:rPr>
              <a:t>na preprípravnom </a:t>
            </a:r>
            <a:r>
              <a:rPr lang="sk-SK" sz="2000" dirty="0" smtClean="0">
                <a:solidFill>
                  <a:srgbClr val="002060"/>
                </a:solidFill>
              </a:rPr>
              <a:t>stretnutí </a:t>
            </a:r>
            <a:r>
              <a:rPr lang="sk-SK" sz="2000" dirty="0" smtClean="0">
                <a:solidFill>
                  <a:srgbClr val="002060"/>
                </a:solidFill>
              </a:rPr>
              <a:t>pre vysielajúce organizácie (</a:t>
            </a:r>
            <a:r>
              <a:rPr lang="sk-SK" sz="2000" dirty="0" smtClean="0">
                <a:solidFill>
                  <a:srgbClr val="002060"/>
                </a:solidFill>
              </a:rPr>
              <a:t>kontaktné osoby </a:t>
            </a:r>
            <a:r>
              <a:rPr lang="sk-SK" sz="2000" dirty="0" smtClean="0">
                <a:solidFill>
                  <a:srgbClr val="002060"/>
                </a:solidFill>
              </a:rPr>
              <a:t>+ študenti) </a:t>
            </a:r>
            <a:r>
              <a:rPr lang="sk-SK" sz="2000" b="1" dirty="0" smtClean="0">
                <a:solidFill>
                  <a:srgbClr val="002060"/>
                </a:solidFill>
              </a:rPr>
              <a:t>povinná</a:t>
            </a:r>
          </a:p>
          <a:p>
            <a:pPr>
              <a:buNone/>
            </a:pPr>
            <a:endParaRPr lang="sk-SK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k-SK" sz="2000" dirty="0" smtClean="0">
                <a:solidFill>
                  <a:srgbClr val="002060"/>
                </a:solidFill>
              </a:rPr>
              <a:t>www.eramusplus.sk/Mám projekt/Zmluvy/2015 Školské vzdelávanie</a:t>
            </a:r>
            <a:endParaRPr lang="sk-SK" sz="20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7DB36-FFE6-4F18-B5AF-D84C1812CFD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7550" y="2530475"/>
            <a:ext cx="775335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Ďakujem </a:t>
            </a:r>
            <a:r>
              <a:rPr lang="sk-SK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 </a:t>
            </a:r>
            <a:r>
              <a:rPr lang="sk-SK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pozornosť</a:t>
            </a:r>
          </a:p>
          <a:p>
            <a:pPr algn="ctr">
              <a:defRPr/>
            </a:pPr>
            <a:endParaRPr lang="sk-SK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>
              <a:defRPr/>
            </a:pPr>
            <a:r>
              <a:rPr lang="sk-SK" sz="2800" dirty="0" err="1" smtClean="0">
                <a:solidFill>
                  <a:srgbClr val="002060"/>
                </a:solidFill>
                <a:latin typeface="+mn-lt"/>
              </a:rPr>
              <a:t>erika.macsayova@saaic.sk</a:t>
            </a:r>
            <a:endParaRPr lang="sk-SK" sz="2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03EC7-6988-4824-B138-4783E172F95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870" y="1072055"/>
            <a:ext cx="7772400" cy="767255"/>
          </a:xfrm>
        </p:spPr>
        <p:txBody>
          <a:bodyPr/>
          <a:lstStyle/>
          <a:p>
            <a:r>
              <a:rPr lang="sk-SK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sk-SK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sk-SK" sz="3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Charakter,  zloženie a dĺžka trvania partnerstva</a:t>
            </a:r>
            <a:br>
              <a:rPr lang="sk-SK" sz="3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sk-SK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903" y="2417379"/>
            <a:ext cx="8303173" cy="3825766"/>
          </a:xfrm>
        </p:spPr>
        <p:txBody>
          <a:bodyPr/>
          <a:lstStyle/>
          <a:p>
            <a:pPr algn="just"/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koordinátor: </a:t>
            </a:r>
            <a:r>
              <a:rPr lang="sk-SK" sz="2400" dirty="0" smtClean="0">
                <a:solidFill>
                  <a:srgbClr val="002060"/>
                </a:solidFill>
              </a:rPr>
              <a:t>podal prihlášku do svojej NA</a:t>
            </a:r>
          </a:p>
          <a:p>
            <a:pPr algn="just">
              <a:buFont typeface="Arial" pitchFamily="34" charset="0"/>
              <a:buChar char="•"/>
            </a:pP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nadnárodný charakter: </a:t>
            </a:r>
            <a:r>
              <a:rPr lang="sk-SK" sz="2400" dirty="0" smtClean="0">
                <a:solidFill>
                  <a:srgbClr val="002060"/>
                </a:solidFill>
              </a:rPr>
              <a:t>minimálne 2 školské inštitúcie z 2 rôznych krajín zapojených do programu  ERASMUS+ po celú dobu trvania projektu</a:t>
            </a:r>
          </a:p>
          <a:p>
            <a:pPr algn="just">
              <a:buFont typeface="Arial" pitchFamily="34" charset="0"/>
              <a:buChar char="•"/>
            </a:pP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začiatok projektu: </a:t>
            </a:r>
            <a:r>
              <a:rPr lang="sk-SK" sz="2400" dirty="0" smtClean="0">
                <a:solidFill>
                  <a:srgbClr val="002060"/>
                </a:solidFill>
              </a:rPr>
              <a:t>najskôr 1.9.2015, najneskôr 31.12.2015</a:t>
            </a:r>
          </a:p>
          <a:p>
            <a:pPr algn="just">
              <a:buFont typeface="Arial" pitchFamily="34" charset="0"/>
              <a:buChar char="•"/>
            </a:pP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trvanie projektu</a:t>
            </a:r>
            <a:r>
              <a:rPr lang="sk-SK" sz="2400" dirty="0" smtClean="0">
                <a:solidFill>
                  <a:srgbClr val="002060"/>
                </a:solidFill>
              </a:rPr>
              <a:t>: 24 -36 mesiacov </a:t>
            </a:r>
            <a:endParaRPr lang="sk-SK" sz="2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7DB36-FFE6-4F18-B5AF-D84C1812CF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338" y="777766"/>
            <a:ext cx="7772400" cy="1101834"/>
          </a:xfrm>
        </p:spPr>
        <p:txBody>
          <a:bodyPr/>
          <a:lstStyle/>
          <a:p>
            <a:r>
              <a:rPr lang="sk-SK" sz="3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Zmluva o poskytnutí grantu</a:t>
            </a:r>
            <a:endParaRPr lang="sk-SK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22" y="1951286"/>
            <a:ext cx="8219089" cy="4529958"/>
          </a:xfrm>
          <a:noFill/>
        </p:spPr>
        <p:txBody>
          <a:bodyPr/>
          <a:lstStyle/>
          <a:p>
            <a:pPr marL="0" indent="0" algn="just" eaLnBrk="1" hangingPunct="1">
              <a:buNone/>
            </a:pPr>
            <a:r>
              <a:rPr lang="sk-SK" sz="2000" b="1" dirty="0" smtClean="0">
                <a:solidFill>
                  <a:srgbClr val="002060"/>
                </a:solidFill>
              </a:rPr>
              <a:t>Každá škola </a:t>
            </a:r>
            <a:r>
              <a:rPr lang="sk-SK" sz="2000" dirty="0" smtClean="0">
                <a:solidFill>
                  <a:srgbClr val="002060"/>
                </a:solidFill>
              </a:rPr>
              <a:t>v rámci partnerstva podpisuje zmluvu so svojou NA a získava grant len na svoje aktivity</a:t>
            </a:r>
          </a:p>
          <a:p>
            <a:pPr marL="0" indent="0" algn="just" eaLnBrk="1" hangingPunct="1">
              <a:buNone/>
            </a:pPr>
            <a:endParaRPr lang="sk-SK" sz="2000" dirty="0" smtClean="0">
              <a:solidFill>
                <a:srgbClr val="002060"/>
              </a:solidFill>
            </a:endParaRPr>
          </a:p>
          <a:p>
            <a:pPr marL="0" indent="0" algn="just" eaLnBrk="1" hangingPunct="1">
              <a:buNone/>
            </a:pPr>
            <a:r>
              <a:rPr lang="sk-SK" sz="2000" dirty="0" smtClean="0">
                <a:solidFill>
                  <a:schemeClr val="accent5">
                    <a:lumMod val="75000"/>
                  </a:schemeClr>
                </a:solidFill>
              </a:rPr>
              <a:t>Zmluvné povinnosti</a:t>
            </a:r>
            <a:r>
              <a:rPr lang="sk-SK" sz="20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sk-SK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 eaLnBrk="1" hangingPunct="1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02060"/>
                </a:solidFill>
              </a:rPr>
              <a:t>PRIEBEŽNÁ SPRÁVA – </a:t>
            </a:r>
            <a:r>
              <a:rPr lang="sk-SK" sz="2000" dirty="0" smtClean="0">
                <a:solidFill>
                  <a:srgbClr val="002060"/>
                </a:solidFill>
              </a:rPr>
              <a:t>každý partner, popis aktivít z prvej polovice realizácie projektu (termín predloženia -  čl. I.4.2 Zmluvy). PS sa považuje aj za žiadosť o ďalšiu splátku, ak príjemca vyčerpal najmenej 70% z prvej splátky)         finančný manažment</a:t>
            </a:r>
          </a:p>
          <a:p>
            <a:pPr marL="457200" indent="-457200" eaLnBrk="1" hangingPunct="1">
              <a:buFont typeface="+mj-lt"/>
              <a:buAutoNum type="arabicParenR"/>
            </a:pPr>
            <a:endParaRPr lang="sk-SK" sz="2400" dirty="0" smtClean="0">
              <a:solidFill>
                <a:srgbClr val="3333FF"/>
              </a:solidFill>
            </a:endParaRPr>
          </a:p>
          <a:p>
            <a:pPr marL="457200" indent="-457200" eaLnBrk="1" hangingPunct="1">
              <a:buFont typeface="+mj-lt"/>
              <a:buAutoNum type="arabicParenR"/>
            </a:pPr>
            <a:endParaRPr lang="sk-SK" sz="2400" dirty="0" smtClean="0">
              <a:solidFill>
                <a:srgbClr val="3333FF"/>
              </a:solidFill>
            </a:endParaRPr>
          </a:p>
          <a:p>
            <a:pPr marL="457200" indent="-457200" eaLnBrk="1" hangingPunct="1">
              <a:buFont typeface="+mj-lt"/>
              <a:buAutoNum type="arabicParenR"/>
            </a:pPr>
            <a:endParaRPr lang="sk-SK" sz="2400" dirty="0" smtClean="0">
              <a:solidFill>
                <a:srgbClr val="3333FF"/>
              </a:solidFill>
            </a:endParaRPr>
          </a:p>
          <a:p>
            <a:pPr marL="457200" indent="-457200" eaLnBrk="1" hangingPunct="1">
              <a:buFont typeface="+mj-lt"/>
              <a:buAutoNum type="arabicParenR"/>
            </a:pPr>
            <a:endParaRPr lang="sk-SK" sz="2400" dirty="0" smtClean="0">
              <a:solidFill>
                <a:srgbClr val="3333FF"/>
              </a:solidFill>
            </a:endParaRPr>
          </a:p>
          <a:p>
            <a:pPr marL="457200" indent="-457200" eaLnBrk="1" hangingPunct="1">
              <a:buFont typeface="+mj-lt"/>
              <a:buAutoNum type="arabicParenR"/>
            </a:pPr>
            <a:endParaRPr lang="sk-SK" sz="2400" dirty="0" smtClean="0">
              <a:solidFill>
                <a:srgbClr val="3333FF"/>
              </a:solidFill>
            </a:endParaRPr>
          </a:p>
          <a:p>
            <a:pPr marL="457200" indent="-457200" eaLnBrk="1" hangingPunct="1">
              <a:buFont typeface="+mj-lt"/>
              <a:buAutoNum type="arabicParenR"/>
            </a:pPr>
            <a:endParaRPr lang="sk-SK" sz="2400" dirty="0" smtClean="0">
              <a:solidFill>
                <a:srgbClr val="3333FF"/>
              </a:solidFill>
            </a:endParaRPr>
          </a:p>
          <a:p>
            <a:pPr marL="457200" indent="-457200" eaLnBrk="1" hangingPunct="1">
              <a:buFont typeface="+mj-lt"/>
              <a:buAutoNum type="arabicParenR"/>
            </a:pPr>
            <a:endParaRPr lang="sk-SK" sz="2400" dirty="0" smtClean="0">
              <a:solidFill>
                <a:srgbClr val="3333FF"/>
              </a:solidFill>
            </a:endParaRPr>
          </a:p>
          <a:p>
            <a:pPr marL="457200" indent="-457200" eaLnBrk="1" hangingPunct="1">
              <a:buFont typeface="+mj-lt"/>
              <a:buAutoNum type="arabicParenR"/>
            </a:pPr>
            <a:endParaRPr lang="sk-SK" sz="2400" dirty="0" smtClean="0">
              <a:solidFill>
                <a:srgbClr val="3333FF"/>
              </a:solidFill>
            </a:endParaRPr>
          </a:p>
          <a:p>
            <a:pPr eaLnBrk="1" hangingPunct="1">
              <a:buNone/>
            </a:pPr>
            <a:endParaRPr lang="sk-SK" sz="2400" dirty="0" smtClean="0">
              <a:solidFill>
                <a:srgbClr val="3333FF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endParaRPr lang="sk-SK" sz="20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7DB36-FFE6-4F18-B5AF-D84C1812CFD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flipV="1">
            <a:off x="4478619" y="4416365"/>
            <a:ext cx="430924" cy="14189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30300"/>
            <a:ext cx="7772400" cy="45719"/>
          </a:xfrm>
        </p:spPr>
        <p:txBody>
          <a:bodyPr/>
          <a:lstStyle/>
          <a:p>
            <a:r>
              <a:rPr lang="sk-SK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55077"/>
            <a:ext cx="7772400" cy="5040923"/>
          </a:xfrm>
        </p:spPr>
        <p:txBody>
          <a:bodyPr/>
          <a:lstStyle/>
          <a:p>
            <a:pPr algn="just"/>
            <a:r>
              <a:rPr lang="sk-SK" sz="2000" b="1" dirty="0" smtClean="0">
                <a:solidFill>
                  <a:srgbClr val="002060"/>
                </a:solidFill>
              </a:rPr>
              <a:t>ZÁVEREČNÁ SPRÁVA - </a:t>
            </a:r>
            <a:r>
              <a:rPr lang="sk-SK" sz="2000" dirty="0" smtClean="0">
                <a:solidFill>
                  <a:srgbClr val="002060"/>
                </a:solidFill>
              </a:rPr>
              <a:t>popis aktivít z druhej polovice realizácie projektu (termín predloženia - čl. I.4.3 Zmluvy);</a:t>
            </a:r>
          </a:p>
          <a:p>
            <a:pPr algn="just">
              <a:buNone/>
            </a:pPr>
            <a:r>
              <a:rPr lang="sk-SK" sz="2000" dirty="0" smtClean="0">
                <a:solidFill>
                  <a:schemeClr val="accent5">
                    <a:lumMod val="75000"/>
                  </a:schemeClr>
                </a:solidFill>
              </a:rPr>
              <a:t>koordinátor: </a:t>
            </a:r>
            <a:r>
              <a:rPr lang="sk-SK" sz="2000" dirty="0" smtClean="0">
                <a:solidFill>
                  <a:srgbClr val="002060"/>
                </a:solidFill>
              </a:rPr>
              <a:t>vypracuje celú ZS na základe príspevkov od partnerov projektu</a:t>
            </a:r>
          </a:p>
          <a:p>
            <a:pPr algn="just">
              <a:buNone/>
            </a:pPr>
            <a:r>
              <a:rPr lang="sk-SK" sz="2000" dirty="0" smtClean="0">
                <a:solidFill>
                  <a:schemeClr val="accent5">
                    <a:lumMod val="75000"/>
                  </a:schemeClr>
                </a:solidFill>
              </a:rPr>
              <a:t>partnerská škola: </a:t>
            </a:r>
            <a:r>
              <a:rPr lang="sk-SK" sz="2000" dirty="0" smtClean="0">
                <a:solidFill>
                  <a:srgbClr val="002060"/>
                </a:solidFill>
              </a:rPr>
              <a:t>prispieva k ZS o realizácií projektu, za ktorú je zodpovedný v rámci projektu   </a:t>
            </a:r>
          </a:p>
          <a:p>
            <a:pPr algn="just">
              <a:buNone/>
            </a:pPr>
            <a:r>
              <a:rPr lang="sk-SK" sz="2000" dirty="0" smtClean="0">
                <a:solidFill>
                  <a:srgbClr val="002060"/>
                </a:solidFill>
              </a:rPr>
              <a:t>ZS sa považuje aj za žiadosť o vyplatenie zostatku po schválení koordinátorskou NA (20% grantu)</a:t>
            </a:r>
          </a:p>
          <a:p>
            <a:pPr algn="just">
              <a:buNone/>
            </a:pPr>
            <a:r>
              <a:rPr lang="sk-SK" sz="2000" u="sng" dirty="0" smtClean="0">
                <a:solidFill>
                  <a:srgbClr val="002060"/>
                </a:solidFill>
              </a:rPr>
              <a:t>   </a:t>
            </a:r>
            <a:endParaRPr lang="sk-SK" sz="2000" u="sng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sk-SK" sz="2000" u="sng" dirty="0" smtClean="0">
                <a:solidFill>
                  <a:srgbClr val="002060"/>
                </a:solidFill>
              </a:rPr>
              <a:t> </a:t>
            </a:r>
            <a:endParaRPr lang="sk-SK" sz="2000" u="sng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sk-SK" sz="2000" dirty="0" smtClean="0">
                <a:solidFill>
                  <a:srgbClr val="002060"/>
                </a:solidFill>
              </a:rPr>
              <a:t>PS a ZV sa vypracujú v Mobility Tool (ak bude dostupné) + výstupy na VALOR</a:t>
            </a:r>
          </a:p>
          <a:p>
            <a:pPr algn="just">
              <a:buNone/>
            </a:pPr>
            <a:endParaRPr lang="sk-SK" sz="2400" u="sng" dirty="0" smtClean="0">
              <a:solidFill>
                <a:srgbClr val="3333FF"/>
              </a:solidFill>
            </a:endParaRPr>
          </a:p>
          <a:p>
            <a:pPr algn="just">
              <a:buNone/>
            </a:pPr>
            <a:r>
              <a:rPr lang="sk-SK" sz="2400" b="1" dirty="0" smtClean="0">
                <a:solidFill>
                  <a:srgbClr val="3333FF"/>
                </a:solidFill>
              </a:rPr>
              <a:t> </a:t>
            </a:r>
          </a:p>
          <a:p>
            <a:pPr>
              <a:buNone/>
            </a:pPr>
            <a:r>
              <a:rPr lang="sk-SK" dirty="0" smtClean="0"/>
              <a:t>   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7DB36-FFE6-4F18-B5AF-D84C1812CFD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660400" y="1084581"/>
            <a:ext cx="7772400" cy="45719"/>
          </a:xfrm>
        </p:spPr>
        <p:txBody>
          <a:bodyPr/>
          <a:lstStyle/>
          <a:p>
            <a:r>
              <a:rPr lang="sk-SK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4738"/>
            <a:ext cx="7772400" cy="5111262"/>
          </a:xfrm>
        </p:spPr>
        <p:txBody>
          <a:bodyPr/>
          <a:lstStyle/>
          <a:p>
            <a:pPr algn="just"/>
            <a:r>
              <a:rPr lang="sk-SK" sz="2000" b="1" dirty="0" smtClean="0">
                <a:solidFill>
                  <a:srgbClr val="002060"/>
                </a:solidFill>
              </a:rPr>
              <a:t>VALOR – diseminačná platforma</a:t>
            </a:r>
            <a:r>
              <a:rPr lang="sk-SK" sz="2000" b="1" dirty="0" smtClean="0">
                <a:solidFill>
                  <a:srgbClr val="00206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sk-SK" sz="2000" dirty="0" smtClean="0">
                <a:solidFill>
                  <a:srgbClr val="002060"/>
                </a:solidFill>
              </a:rPr>
              <a:t>webová </a:t>
            </a:r>
            <a:r>
              <a:rPr lang="sk-SK" sz="2000" dirty="0">
                <a:solidFill>
                  <a:srgbClr val="002060"/>
                </a:solidFill>
              </a:rPr>
              <a:t>stránka Európskej komisie zameraná na šírenie informácií a výsledkov projektov realizovaných v rámci programu Erasmus+</a:t>
            </a:r>
            <a:endParaRPr lang="sk-SK" sz="20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sk-SK" sz="2000" dirty="0" smtClean="0">
                <a:solidFill>
                  <a:schemeClr val="accent5">
                    <a:lumMod val="75000"/>
                  </a:schemeClr>
                </a:solidFill>
              </a:rPr>
              <a:t>koordinátor: </a:t>
            </a:r>
            <a:r>
              <a:rPr lang="sk-SK" sz="2000" dirty="0" smtClean="0">
                <a:solidFill>
                  <a:srgbClr val="002060"/>
                </a:solidFill>
              </a:rPr>
              <a:t>má povinnosť vkladať výstupy z projektu</a:t>
            </a:r>
          </a:p>
          <a:p>
            <a:pPr algn="just">
              <a:buNone/>
            </a:pPr>
            <a:r>
              <a:rPr lang="sk-SK" sz="2000" dirty="0" smtClean="0">
                <a:solidFill>
                  <a:schemeClr val="accent5">
                    <a:lumMod val="75000"/>
                  </a:schemeClr>
                </a:solidFill>
              </a:rPr>
              <a:t>partnerská škola: </a:t>
            </a:r>
            <a:r>
              <a:rPr lang="sk-SK" sz="2000" dirty="0" smtClean="0">
                <a:solidFill>
                  <a:srgbClr val="002060"/>
                </a:solidFill>
              </a:rPr>
              <a:t>má povinnosť poskytnúť všetky potrebné údaje koordinátorovi </a:t>
            </a:r>
          </a:p>
          <a:p>
            <a:pPr algn="just">
              <a:buNone/>
            </a:pPr>
            <a:endParaRPr lang="sk-SK" sz="24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sk-SK" sz="2400" dirty="0" smtClean="0">
              <a:solidFill>
                <a:srgbClr val="3333FF"/>
              </a:solidFill>
            </a:endParaRPr>
          </a:p>
          <a:p>
            <a:pPr algn="just">
              <a:buNone/>
            </a:pPr>
            <a:endParaRPr lang="sk-SK" sz="2400" dirty="0">
              <a:solidFill>
                <a:srgbClr val="3333FF"/>
              </a:solidFill>
            </a:endParaRPr>
          </a:p>
          <a:p>
            <a:pPr algn="just">
              <a:buNone/>
            </a:pPr>
            <a:endParaRPr lang="sk-SK" sz="2400" dirty="0" smtClean="0">
              <a:solidFill>
                <a:srgbClr val="3333FF"/>
              </a:solidFill>
            </a:endParaRPr>
          </a:p>
          <a:p>
            <a:pPr algn="just">
              <a:buNone/>
            </a:pPr>
            <a:endParaRPr lang="sk-SK" sz="20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sk-SK" sz="2000" dirty="0" smtClean="0">
                <a:solidFill>
                  <a:srgbClr val="002060"/>
                </a:solidFill>
              </a:rPr>
              <a:t>www.erasmusplus.sk/Mám </a:t>
            </a:r>
            <a:r>
              <a:rPr lang="sk-SK" sz="2000" dirty="0" smtClean="0">
                <a:solidFill>
                  <a:srgbClr val="002060"/>
                </a:solidFill>
              </a:rPr>
              <a:t>projekt/Informačné nástroje</a:t>
            </a:r>
            <a:endParaRPr lang="sk-SK" sz="20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7DB36-FFE6-4F18-B5AF-D84C1812CFD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937846"/>
            <a:ext cx="7772400" cy="726831"/>
          </a:xfrm>
        </p:spPr>
        <p:txBody>
          <a:bodyPr/>
          <a:lstStyle/>
          <a:p>
            <a:r>
              <a:rPr lang="sk-SK" sz="3200" b="1" dirty="0" smtClean="0">
                <a:solidFill>
                  <a:schemeClr val="accent5">
                    <a:lumMod val="75000"/>
                  </a:schemeClr>
                </a:solidFill>
              </a:rPr>
              <a:t>Platobný kalendár</a:t>
            </a:r>
            <a:endParaRPr lang="sk-SK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" indent="-85725" algn="just">
              <a:defRPr/>
            </a:pPr>
            <a:r>
              <a:rPr lang="sk-SK" sz="2000" dirty="0" smtClean="0">
                <a:solidFill>
                  <a:schemeClr val="accent5">
                    <a:lumMod val="75000"/>
                  </a:schemeClr>
                </a:solidFill>
              </a:rPr>
              <a:t>1. splátka - </a:t>
            </a:r>
            <a:r>
              <a:rPr lang="sk-SK" sz="2000" b="1" dirty="0" smtClean="0">
                <a:solidFill>
                  <a:srgbClr val="002060"/>
                </a:solidFill>
              </a:rPr>
              <a:t>40</a:t>
            </a:r>
            <a:r>
              <a:rPr lang="sk-SK" sz="2000" dirty="0" smtClean="0">
                <a:solidFill>
                  <a:srgbClr val="002060"/>
                </a:solidFill>
              </a:rPr>
              <a:t> % z grantu - odo dňa nadobudnutia platnosti zmluvy (po predložení potvrdenia o CRZ, resp. čestného prehlásenia)</a:t>
            </a:r>
          </a:p>
          <a:p>
            <a:pPr marL="85725" indent="-85725" algn="just">
              <a:defRPr/>
            </a:pPr>
            <a:r>
              <a:rPr lang="sk-SK" sz="2000" dirty="0" smtClean="0">
                <a:solidFill>
                  <a:schemeClr val="accent5">
                    <a:lumMod val="75000"/>
                  </a:schemeClr>
                </a:solidFill>
              </a:rPr>
              <a:t>2. splátka - </a:t>
            </a:r>
            <a:r>
              <a:rPr lang="sk-SK" sz="2000" dirty="0" smtClean="0">
                <a:solidFill>
                  <a:srgbClr val="002060"/>
                </a:solidFill>
              </a:rPr>
              <a:t>vo výške </a:t>
            </a:r>
            <a:r>
              <a:rPr lang="sk-SK" sz="2000" b="1" dirty="0" smtClean="0">
                <a:solidFill>
                  <a:srgbClr val="002060"/>
                </a:solidFill>
              </a:rPr>
              <a:t>40</a:t>
            </a:r>
            <a:r>
              <a:rPr lang="sk-SK" sz="2000" dirty="0" smtClean="0">
                <a:solidFill>
                  <a:srgbClr val="002060"/>
                </a:solidFill>
              </a:rPr>
              <a:t> % - do </a:t>
            </a:r>
            <a:r>
              <a:rPr lang="sk-SK" sz="2000" b="1" dirty="0" smtClean="0">
                <a:solidFill>
                  <a:srgbClr val="002060"/>
                </a:solidFill>
              </a:rPr>
              <a:t>60</a:t>
            </a:r>
            <a:r>
              <a:rPr lang="sk-SK" sz="2000" dirty="0" smtClean="0">
                <a:solidFill>
                  <a:srgbClr val="002060"/>
                </a:solidFill>
              </a:rPr>
              <a:t> kalendárnych dní po prijatí priebežnej správy (ak príjemca vyčerpal 70% prostriedkov z prvej splátky) </a:t>
            </a:r>
            <a:endParaRPr lang="sk-SK" sz="2000" u="sng" dirty="0" smtClean="0">
              <a:solidFill>
                <a:srgbClr val="002060"/>
              </a:solidFill>
            </a:endParaRPr>
          </a:p>
          <a:p>
            <a:pPr marL="85725" indent="-85725" algn="just">
              <a:defRPr/>
            </a:pPr>
            <a:r>
              <a:rPr lang="sk-SK" sz="2000" dirty="0" smtClean="0">
                <a:solidFill>
                  <a:schemeClr val="accent5">
                    <a:lumMod val="75000"/>
                  </a:schemeClr>
                </a:solidFill>
              </a:rPr>
              <a:t>záverečná splátka -</a:t>
            </a:r>
            <a:r>
              <a:rPr lang="sk-SK" sz="2000" dirty="0" smtClean="0">
                <a:solidFill>
                  <a:srgbClr val="3333FF"/>
                </a:solidFill>
              </a:rPr>
              <a:t> </a:t>
            </a:r>
            <a:r>
              <a:rPr lang="sk-SK" sz="2000" dirty="0" smtClean="0">
                <a:solidFill>
                  <a:srgbClr val="002060"/>
                </a:solidFill>
              </a:rPr>
              <a:t>do výšky </a:t>
            </a:r>
            <a:r>
              <a:rPr lang="sk-SK" sz="2000" b="1" dirty="0" smtClean="0">
                <a:solidFill>
                  <a:srgbClr val="002060"/>
                </a:solidFill>
              </a:rPr>
              <a:t>20</a:t>
            </a:r>
            <a:r>
              <a:rPr lang="sk-SK" sz="2000" dirty="0" smtClean="0">
                <a:solidFill>
                  <a:srgbClr val="002060"/>
                </a:solidFill>
              </a:rPr>
              <a:t> % - do </a:t>
            </a:r>
            <a:r>
              <a:rPr lang="sk-SK" sz="2000" b="1" dirty="0" smtClean="0">
                <a:solidFill>
                  <a:srgbClr val="002060"/>
                </a:solidFill>
              </a:rPr>
              <a:t>60</a:t>
            </a:r>
            <a:r>
              <a:rPr lang="sk-SK" sz="2000" dirty="0" smtClean="0">
                <a:solidFill>
                  <a:srgbClr val="002060"/>
                </a:solidFill>
              </a:rPr>
              <a:t> kalendárnych dní po prijatí a schválení záverečnej správy a kontrole výstupov projektu v diseminačnej platforme VALOR</a:t>
            </a:r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7DB36-FFE6-4F18-B5AF-D84C1812CFD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777766"/>
            <a:ext cx="7772400" cy="1101834"/>
          </a:xfrm>
        </p:spPr>
        <p:txBody>
          <a:bodyPr/>
          <a:lstStyle/>
          <a:p>
            <a:r>
              <a:rPr lang="sk-SK" sz="3200" b="1" dirty="0" smtClean="0">
                <a:solidFill>
                  <a:schemeClr val="accent5">
                    <a:lumMod val="75000"/>
                  </a:schemeClr>
                </a:solidFill>
              </a:rPr>
              <a:t>Rozpočtové kategórie </a:t>
            </a:r>
            <a:br>
              <a:rPr lang="sk-SK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k-SK" sz="3200" b="1" dirty="0" smtClean="0">
                <a:solidFill>
                  <a:schemeClr val="accent5">
                    <a:lumMod val="75000"/>
                  </a:schemeClr>
                </a:solidFill>
              </a:rPr>
              <a:t>Oprávnené aktivity </a:t>
            </a:r>
            <a:endParaRPr lang="sk-SK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91559"/>
            <a:ext cx="7772400" cy="450893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k-SK" sz="2000" dirty="0" smtClean="0">
                <a:solidFill>
                  <a:srgbClr val="002060"/>
                </a:solidFill>
              </a:rPr>
              <a:t>Manažment a implementácia projektu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>
                <a:solidFill>
                  <a:srgbClr val="002060"/>
                </a:solidFill>
              </a:rPr>
              <a:t>Nadnárodné projektové stretnutia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>
                <a:solidFill>
                  <a:srgbClr val="002060"/>
                </a:solidFill>
              </a:rPr>
              <a:t>Intelektuálne výstupy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>
                <a:solidFill>
                  <a:srgbClr val="002060"/>
                </a:solidFill>
              </a:rPr>
              <a:t>Multiplikačné podujatia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>
                <a:solidFill>
                  <a:srgbClr val="002060"/>
                </a:solidFill>
              </a:rPr>
              <a:t>Nadnárodné vzdelávacie, vyučovacie  a školiace aktivity 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>
                <a:solidFill>
                  <a:srgbClr val="002060"/>
                </a:solidFill>
              </a:rPr>
              <a:t>Podpora na špeciálne potreby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>
                <a:solidFill>
                  <a:srgbClr val="002060"/>
                </a:solidFill>
              </a:rPr>
              <a:t>Mimoriadne náklady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7DB36-FFE6-4F18-B5AF-D84C1812CFD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725214"/>
            <a:ext cx="7772400" cy="1114096"/>
          </a:xfrm>
        </p:spPr>
        <p:txBody>
          <a:bodyPr/>
          <a:lstStyle/>
          <a:p>
            <a:r>
              <a:rPr lang="sk-SK" sz="3200" b="1" dirty="0" smtClean="0">
                <a:solidFill>
                  <a:schemeClr val="accent5">
                    <a:lumMod val="75000"/>
                  </a:schemeClr>
                </a:solidFill>
              </a:rPr>
              <a:t>Oprávnené aktivity </a:t>
            </a:r>
            <a:endParaRPr lang="sk-SK" sz="32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216398"/>
          </a:xfrm>
        </p:spPr>
        <p:txBody>
          <a:bodyPr/>
          <a:lstStyle/>
          <a:p>
            <a:pPr>
              <a:buNone/>
            </a:pPr>
            <a:r>
              <a:rPr lang="sk-SK" sz="2000" b="1" dirty="0" smtClean="0">
                <a:solidFill>
                  <a:srgbClr val="002060"/>
                </a:solidFill>
              </a:rPr>
              <a:t>2</a:t>
            </a:r>
            <a:r>
              <a:rPr lang="sk-SK" sz="2400" b="1" dirty="0" smtClean="0">
                <a:solidFill>
                  <a:srgbClr val="002060"/>
                </a:solidFill>
              </a:rPr>
              <a:t>. </a:t>
            </a:r>
            <a:r>
              <a:rPr lang="sk-SK" sz="2000" b="1" dirty="0" smtClean="0">
                <a:solidFill>
                  <a:srgbClr val="002060"/>
                </a:solidFill>
              </a:rPr>
              <a:t>Nadnárodné projektové stretnutia (TPM)</a:t>
            </a:r>
          </a:p>
          <a:p>
            <a:pPr algn="just"/>
            <a:r>
              <a:rPr lang="sk-SK" sz="2000" dirty="0" smtClean="0">
                <a:solidFill>
                  <a:srgbClr val="002060"/>
                </a:solidFill>
              </a:rPr>
              <a:t>účasť na projektových stretnutiach partnerstva </a:t>
            </a:r>
          </a:p>
          <a:p>
            <a:pPr algn="just">
              <a:buNone/>
            </a:pPr>
            <a:r>
              <a:rPr lang="sk-SK" sz="2000" dirty="0" smtClean="0">
                <a:solidFill>
                  <a:srgbClr val="002060"/>
                </a:solidFill>
              </a:rPr>
              <a:t>    (príspevok na cestovné a pobytové náklady)</a:t>
            </a:r>
          </a:p>
          <a:p>
            <a:pPr algn="just"/>
            <a:r>
              <a:rPr lang="sk-SK" sz="2000" dirty="0">
                <a:solidFill>
                  <a:srgbClr val="002060"/>
                </a:solidFill>
              </a:rPr>
              <a:t>ú</a:t>
            </a:r>
            <a:r>
              <a:rPr lang="sk-SK" sz="2000" dirty="0" smtClean="0">
                <a:solidFill>
                  <a:srgbClr val="002060"/>
                </a:solidFill>
              </a:rPr>
              <a:t>časť študentov je oprávnená za predpokladu, že má súvis s implementáciou projektu a je jasne definovaný ich prínos na stretnutí partnerstva </a:t>
            </a:r>
          </a:p>
          <a:p>
            <a:pPr marL="0" indent="0">
              <a:buNone/>
            </a:pPr>
            <a:endParaRPr lang="sk-SK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k-SK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k-SK" sz="2000" dirty="0" smtClean="0">
                <a:solidFill>
                  <a:srgbClr val="002060"/>
                </a:solidFill>
              </a:rPr>
              <a:t>(</a:t>
            </a:r>
            <a:r>
              <a:rPr lang="sk-SK" sz="2000" dirty="0" smtClean="0">
                <a:solidFill>
                  <a:srgbClr val="002060"/>
                </a:solidFill>
              </a:rPr>
              <a:t>TPM nie je považované za „mobilitu“, aké existujú v rámci nadnárodných vzdelávacích, vyučovacích a školiacich aktivít)</a:t>
            </a:r>
          </a:p>
          <a:p>
            <a:pPr algn="ctr">
              <a:buNone/>
            </a:pPr>
            <a:r>
              <a:rPr lang="sk-SK" sz="2800" dirty="0" smtClean="0">
                <a:solidFill>
                  <a:srgbClr val="3333FF"/>
                </a:solidFill>
              </a:rPr>
              <a:t>      </a:t>
            </a:r>
            <a:endParaRPr lang="sk-SK" sz="2800" dirty="0">
              <a:solidFill>
                <a:srgbClr val="3333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7DB36-FFE6-4F18-B5AF-D84C1812CFD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809297"/>
            <a:ext cx="7772400" cy="1210003"/>
          </a:xfrm>
        </p:spPr>
        <p:txBody>
          <a:bodyPr/>
          <a:lstStyle/>
          <a:p>
            <a:r>
              <a:rPr lang="sk-SK" sz="32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Oprávnené aktivity</a:t>
            </a:r>
            <a:endParaRPr lang="sk-SK" sz="32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91255"/>
            <a:ext cx="7772400" cy="4122244"/>
          </a:xfrm>
        </p:spPr>
        <p:txBody>
          <a:bodyPr/>
          <a:lstStyle/>
          <a:p>
            <a:pPr>
              <a:buNone/>
            </a:pPr>
            <a:r>
              <a:rPr lang="sk-SK" sz="2000" b="1" dirty="0" smtClean="0">
                <a:solidFill>
                  <a:srgbClr val="002060"/>
                </a:solidFill>
              </a:rPr>
              <a:t>5</a:t>
            </a:r>
            <a:r>
              <a:rPr lang="sk-SK" sz="2400" b="1" dirty="0" smtClean="0">
                <a:solidFill>
                  <a:srgbClr val="002060"/>
                </a:solidFill>
              </a:rPr>
              <a:t>. </a:t>
            </a:r>
            <a:r>
              <a:rPr lang="sk-SK" sz="2000" b="1" dirty="0" smtClean="0">
                <a:solidFill>
                  <a:srgbClr val="002060"/>
                </a:solidFill>
              </a:rPr>
              <a:t>Nadnárodné vzdelávacie, vyučovacie  a školiace aktivity</a:t>
            </a:r>
            <a:endParaRPr lang="sk-SK" sz="2000" dirty="0" smtClean="0">
              <a:solidFill>
                <a:srgbClr val="002060"/>
              </a:solidFill>
            </a:endParaRPr>
          </a:p>
          <a:p>
            <a:r>
              <a:rPr lang="sk-SK" sz="2000" dirty="0">
                <a:solidFill>
                  <a:srgbClr val="002060"/>
                </a:solidFill>
              </a:rPr>
              <a:t>Mobilita kombinujúca krátkodobú fyzickú mobilitu (5 dní až 2 </a:t>
            </a:r>
            <a:r>
              <a:rPr lang="sk-SK" sz="2000" dirty="0" smtClean="0">
                <a:solidFill>
                  <a:srgbClr val="002060"/>
                </a:solidFill>
              </a:rPr>
              <a:t>mesiace) s </a:t>
            </a:r>
            <a:r>
              <a:rPr lang="sk-SK" sz="2000" dirty="0">
                <a:solidFill>
                  <a:srgbClr val="002060"/>
                </a:solidFill>
              </a:rPr>
              <a:t>virtuálnou </a:t>
            </a:r>
            <a:r>
              <a:rPr lang="sk-SK" sz="2000" dirty="0" smtClean="0">
                <a:solidFill>
                  <a:srgbClr val="002060"/>
                </a:solidFill>
              </a:rPr>
              <a:t>mobilitou</a:t>
            </a:r>
            <a:endParaRPr lang="sk-SK" sz="2000" dirty="0">
              <a:solidFill>
                <a:srgbClr val="002060"/>
              </a:solidFill>
            </a:endParaRPr>
          </a:p>
          <a:p>
            <a:r>
              <a:rPr lang="sk-SK" sz="2000" dirty="0" smtClean="0">
                <a:solidFill>
                  <a:srgbClr val="002060"/>
                </a:solidFill>
              </a:rPr>
              <a:t>Krátkodobé </a:t>
            </a:r>
            <a:r>
              <a:rPr lang="sk-SK" sz="2000" dirty="0">
                <a:solidFill>
                  <a:srgbClr val="002060"/>
                </a:solidFill>
              </a:rPr>
              <a:t>výmeny skupín žiakov (5 dní až 2 mesiace</a:t>
            </a:r>
            <a:r>
              <a:rPr lang="sk-SK" sz="2000" dirty="0" smtClean="0">
                <a:solidFill>
                  <a:srgbClr val="002060"/>
                </a:solidFill>
              </a:rPr>
              <a:t>)</a:t>
            </a:r>
            <a:endParaRPr lang="sk-SK" sz="2000" dirty="0">
              <a:solidFill>
                <a:srgbClr val="002060"/>
              </a:solidFill>
            </a:endParaRPr>
          </a:p>
          <a:p>
            <a:r>
              <a:rPr lang="sk-SK" sz="2000" b="1" dirty="0" smtClean="0">
                <a:solidFill>
                  <a:schemeClr val="accent5">
                    <a:lumMod val="75000"/>
                  </a:schemeClr>
                </a:solidFill>
              </a:rPr>
              <a:t>Dlhodobá </a:t>
            </a:r>
            <a:r>
              <a:rPr lang="sk-SK" sz="2000" b="1" dirty="0">
                <a:solidFill>
                  <a:schemeClr val="accent5">
                    <a:lumMod val="75000"/>
                  </a:schemeClr>
                </a:solidFill>
              </a:rPr>
              <a:t>mobilita žiakov – štúdium (2 až 12 mesiacov</a:t>
            </a:r>
            <a:r>
              <a:rPr lang="sk-SK" sz="2000" b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r>
              <a:rPr lang="sk-SK" sz="2000" dirty="0">
                <a:solidFill>
                  <a:srgbClr val="002060"/>
                </a:solidFill>
              </a:rPr>
              <a:t>Dlhodobá mobilita za účelom výučby alebo odbornej prípravy/školenia (2 </a:t>
            </a:r>
            <a:r>
              <a:rPr lang="sk-SK" sz="2000" dirty="0" smtClean="0">
                <a:solidFill>
                  <a:srgbClr val="002060"/>
                </a:solidFill>
              </a:rPr>
              <a:t>až 12 </a:t>
            </a:r>
            <a:r>
              <a:rPr lang="sk-SK" sz="2000" dirty="0">
                <a:solidFill>
                  <a:srgbClr val="002060"/>
                </a:solidFill>
              </a:rPr>
              <a:t>mesiacov),</a:t>
            </a:r>
          </a:p>
          <a:p>
            <a:r>
              <a:rPr lang="sk-SK" sz="2000" dirty="0" smtClean="0">
                <a:solidFill>
                  <a:srgbClr val="002060"/>
                </a:solidFill>
              </a:rPr>
              <a:t>Krátkodobé </a:t>
            </a:r>
            <a:r>
              <a:rPr lang="sk-SK" sz="2000" dirty="0">
                <a:solidFill>
                  <a:srgbClr val="002060"/>
                </a:solidFill>
              </a:rPr>
              <a:t>školiace akcie pre zamestnancov (5 dní až 2 mesiace).</a:t>
            </a:r>
            <a:endParaRPr lang="sk-SK" sz="2000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7DB36-FFE6-4F18-B5AF-D84C1812CFD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3967</TotalTime>
  <Words>649</Words>
  <Application>Microsoft Office PowerPoint</Application>
  <PresentationFormat>On-screen Show (4:3)</PresentationFormat>
  <Paragraphs>111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 Charakter,  zloženie a dĺžka trvania partnerstva </vt:lpstr>
      <vt:lpstr>Zmluva o poskytnutí grantu</vt:lpstr>
      <vt:lpstr> </vt:lpstr>
      <vt:lpstr> </vt:lpstr>
      <vt:lpstr>Platobný kalendár</vt:lpstr>
      <vt:lpstr>Rozpočtové kategórie  Oprávnené aktivity </vt:lpstr>
      <vt:lpstr>Oprávnené aktivity </vt:lpstr>
      <vt:lpstr>Oprávnené aktivity</vt:lpstr>
      <vt:lpstr>Dlhodobá mobilita žiakov – štúdium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Radimak</dc:creator>
  <cp:lastModifiedBy>erika</cp:lastModifiedBy>
  <cp:revision>422</cp:revision>
  <dcterms:created xsi:type="dcterms:W3CDTF">1601-01-01T00:00:00Z</dcterms:created>
  <dcterms:modified xsi:type="dcterms:W3CDTF">2015-09-07T14:25:30Z</dcterms:modified>
</cp:coreProperties>
</file>