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444" r:id="rId2"/>
    <p:sldId id="446" r:id="rId3"/>
    <p:sldId id="447" r:id="rId4"/>
    <p:sldId id="448" r:id="rId5"/>
    <p:sldId id="449" r:id="rId6"/>
    <p:sldId id="450" r:id="rId7"/>
    <p:sldId id="451" r:id="rId8"/>
    <p:sldId id="452" r:id="rId9"/>
    <p:sldId id="453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2" r:id="rId19"/>
    <p:sldId id="463" r:id="rId20"/>
    <p:sldId id="445" r:id="rId21"/>
    <p:sldId id="414" r:id="rId22"/>
    <p:sldId id="401" r:id="rId23"/>
    <p:sldId id="400" r:id="rId24"/>
    <p:sldId id="403" r:id="rId25"/>
    <p:sldId id="439" r:id="rId26"/>
    <p:sldId id="417" r:id="rId27"/>
    <p:sldId id="440" r:id="rId28"/>
    <p:sldId id="408" r:id="rId29"/>
    <p:sldId id="419" r:id="rId30"/>
    <p:sldId id="443" r:id="rId31"/>
    <p:sldId id="441" r:id="rId32"/>
    <p:sldId id="422" r:id="rId33"/>
    <p:sldId id="383" r:id="rId34"/>
    <p:sldId id="464" r:id="rId35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Vojtkova" initials="AV" lastIdx="3" clrIdx="0"/>
  <p:cmAuthor id="1" name="nada" initials="n" lastIdx="5" clrIdx="1"/>
  <p:cmAuthor id="2" name="roman" initials="s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FA511"/>
    <a:srgbClr val="99CC00"/>
    <a:srgbClr val="3333FF"/>
    <a:srgbClr val="009999"/>
    <a:srgbClr val="FF9999"/>
    <a:srgbClr val="FF5050"/>
    <a:srgbClr val="EDF2A6"/>
    <a:srgbClr val="CCFFCC"/>
    <a:srgbClr val="0033CC"/>
    <a:srgbClr val="92D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7942" autoAdjust="0"/>
  </p:normalViewPr>
  <p:slideViewPr>
    <p:cSldViewPr snapToGrid="0">
      <p:cViewPr>
        <p:scale>
          <a:sx n="80" d="100"/>
          <a:sy n="80" d="100"/>
        </p:scale>
        <p:origin x="-115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64" y="-10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B133C-4529-4F56-B7F5-4790544871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1315A109-8157-4D02-8B1B-09C8B800017A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dirty="0" err="1" smtClean="0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sk-SK" dirty="0">
            <a:solidFill>
              <a:srgbClr val="00B05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03604C-729B-484A-9005-0A7511A5D1E3}" type="parTrans" cxnId="{A909EB99-759D-4C38-8858-447568B0D7F8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9ACEC-CD69-406A-8E3A-272E78C99BB2}" type="sibTrans" cxnId="{A909EB99-759D-4C38-8858-447568B0D7F8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EFAB8B-12C5-47B2-A676-BA4D9372D503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Obsahová a finančná kontrola vykonaná pracovníkom NA</a:t>
          </a:r>
        </a:p>
      </dgm:t>
    </dgm:pt>
    <dgm:pt modelId="{8F1B1800-4B64-46D3-AFAA-44EFA9ACBD9A}" type="parTrans" cxnId="{91E683C2-D670-44AF-A23A-DB578DAEAF2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027AAC-EE6C-4C04-A42B-EB9CCE4A7513}" type="sibTrans" cxnId="{91E683C2-D670-44AF-A23A-DB578DAEAF2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91C45D-41EC-4C43-A9E4-67398721D967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Schválenie </a:t>
          </a:r>
          <a:r>
            <a:rPr lang="sk-SK" b="1" dirty="0">
              <a:latin typeface="Arial" panose="020B0604020202020204" pitchFamily="34" charset="0"/>
              <a:cs typeface="Arial" panose="020B0604020202020204" pitchFamily="34" charset="0"/>
            </a:rPr>
            <a:t>do 60 kalendárnych dní 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od prijatia+ informačný mail </a:t>
          </a:r>
          <a:r>
            <a:rPr lang="sk-SK" dirty="0" smtClean="0">
              <a:latin typeface="Arial" panose="020B0604020202020204" pitchFamily="34" charset="0"/>
              <a:cs typeface="Arial" panose="020B0604020202020204" pitchFamily="34" charset="0"/>
            </a:rPr>
            <a:t>koordinátorovi projektu +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2. splátka</a:t>
          </a:r>
        </a:p>
      </dgm:t>
    </dgm:pt>
    <dgm:pt modelId="{74E8014B-14A5-4C5E-8009-3EAFAE814C99}" type="parTrans" cxnId="{A0AEF71C-1AED-4208-9F38-70A2DE5C4581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5FFAA0-3BB7-4DC7-8592-BC7992BABEDF}" type="sibTrans" cxnId="{A0AEF71C-1AED-4208-9F38-70A2DE5C4581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8B61BA-3F0A-4D7A-9EE4-B250E53CAEE2}" type="pres">
      <dgm:prSet presAssocID="{81AB133C-4529-4F56-B7F5-4790544871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A77B77A8-9216-49C8-A2F7-5F54AE59188D}" type="pres">
      <dgm:prSet presAssocID="{F491C45D-41EC-4C43-A9E4-67398721D967}" presName="boxAndChildren" presStyleCnt="0"/>
      <dgm:spPr/>
    </dgm:pt>
    <dgm:pt modelId="{7F23AEC5-628D-4057-A8D3-F415FFCBBF89}" type="pres">
      <dgm:prSet presAssocID="{F491C45D-41EC-4C43-A9E4-67398721D967}" presName="parentTextBox" presStyleLbl="node1" presStyleIdx="0" presStyleCnt="3"/>
      <dgm:spPr/>
      <dgm:t>
        <a:bodyPr/>
        <a:lstStyle/>
        <a:p>
          <a:endParaRPr lang="sk-SK"/>
        </a:p>
      </dgm:t>
    </dgm:pt>
    <dgm:pt modelId="{30B93B8E-CE8D-42EA-90D1-79C3CB4CE581}" type="pres">
      <dgm:prSet presAssocID="{CC027AAC-EE6C-4C04-A42B-EB9CCE4A7513}" presName="sp" presStyleCnt="0"/>
      <dgm:spPr/>
    </dgm:pt>
    <dgm:pt modelId="{DAB008AD-0100-4737-B1D3-38939A77447A}" type="pres">
      <dgm:prSet presAssocID="{1AEFAB8B-12C5-47B2-A676-BA4D9372D503}" presName="arrowAndChildren" presStyleCnt="0"/>
      <dgm:spPr/>
    </dgm:pt>
    <dgm:pt modelId="{CE901928-5405-418F-A499-5030C3B64268}" type="pres">
      <dgm:prSet presAssocID="{1AEFAB8B-12C5-47B2-A676-BA4D9372D503}" presName="parentTextArrow" presStyleLbl="node1" presStyleIdx="1" presStyleCnt="3"/>
      <dgm:spPr/>
      <dgm:t>
        <a:bodyPr/>
        <a:lstStyle/>
        <a:p>
          <a:endParaRPr lang="sk-SK"/>
        </a:p>
      </dgm:t>
    </dgm:pt>
    <dgm:pt modelId="{427FEE31-179F-438C-B8B9-EC8CFC23AA1F}" type="pres">
      <dgm:prSet presAssocID="{4F69ACEC-CD69-406A-8E3A-272E78C99BB2}" presName="sp" presStyleCnt="0"/>
      <dgm:spPr/>
    </dgm:pt>
    <dgm:pt modelId="{B8AB4513-36B9-457F-8934-A972867CF71B}" type="pres">
      <dgm:prSet presAssocID="{1315A109-8157-4D02-8B1B-09C8B800017A}" presName="arrowAndChildren" presStyleCnt="0"/>
      <dgm:spPr/>
    </dgm:pt>
    <dgm:pt modelId="{B7E72486-1866-4348-B16F-4065263184C7}" type="pres">
      <dgm:prSet presAssocID="{1315A109-8157-4D02-8B1B-09C8B800017A}" presName="parentTextArrow" presStyleLbl="node1" presStyleIdx="2" presStyleCnt="3"/>
      <dgm:spPr/>
      <dgm:t>
        <a:bodyPr/>
        <a:lstStyle/>
        <a:p>
          <a:endParaRPr lang="sk-SK"/>
        </a:p>
      </dgm:t>
    </dgm:pt>
  </dgm:ptLst>
  <dgm:cxnLst>
    <dgm:cxn modelId="{12B8A71D-8904-4201-B2B1-CA53FD8B6934}" type="presOf" srcId="{81AB133C-4529-4F56-B7F5-47905448710B}" destId="{348B61BA-3F0A-4D7A-9EE4-B250E53CAEE2}" srcOrd="0" destOrd="0" presId="urn:microsoft.com/office/officeart/2005/8/layout/process4"/>
    <dgm:cxn modelId="{A909EB99-759D-4C38-8858-447568B0D7F8}" srcId="{81AB133C-4529-4F56-B7F5-47905448710B}" destId="{1315A109-8157-4D02-8B1B-09C8B800017A}" srcOrd="0" destOrd="0" parTransId="{6703604C-729B-484A-9005-0A7511A5D1E3}" sibTransId="{4F69ACEC-CD69-406A-8E3A-272E78C99BB2}"/>
    <dgm:cxn modelId="{A0AEF71C-1AED-4208-9F38-70A2DE5C4581}" srcId="{81AB133C-4529-4F56-B7F5-47905448710B}" destId="{F491C45D-41EC-4C43-A9E4-67398721D967}" srcOrd="2" destOrd="0" parTransId="{74E8014B-14A5-4C5E-8009-3EAFAE814C99}" sibTransId="{8B5FFAA0-3BB7-4DC7-8592-BC7992BABEDF}"/>
    <dgm:cxn modelId="{AC5F108F-C66A-4A97-B08F-EA3E4239B8B4}" type="presOf" srcId="{1AEFAB8B-12C5-47B2-A676-BA4D9372D503}" destId="{CE901928-5405-418F-A499-5030C3B64268}" srcOrd="0" destOrd="0" presId="urn:microsoft.com/office/officeart/2005/8/layout/process4"/>
    <dgm:cxn modelId="{91A23053-94BA-48D6-96E2-9E0E4DE4AF8D}" type="presOf" srcId="{F491C45D-41EC-4C43-A9E4-67398721D967}" destId="{7F23AEC5-628D-4057-A8D3-F415FFCBBF89}" srcOrd="0" destOrd="0" presId="urn:microsoft.com/office/officeart/2005/8/layout/process4"/>
    <dgm:cxn modelId="{91E683C2-D670-44AF-A23A-DB578DAEAF2E}" srcId="{81AB133C-4529-4F56-B7F5-47905448710B}" destId="{1AEFAB8B-12C5-47B2-A676-BA4D9372D503}" srcOrd="1" destOrd="0" parTransId="{8F1B1800-4B64-46D3-AFAA-44EFA9ACBD9A}" sibTransId="{CC027AAC-EE6C-4C04-A42B-EB9CCE4A7513}"/>
    <dgm:cxn modelId="{1C94DE1B-FD5D-4BAF-8749-EA08870FBA77}" type="presOf" srcId="{1315A109-8157-4D02-8B1B-09C8B800017A}" destId="{B7E72486-1866-4348-B16F-4065263184C7}" srcOrd="0" destOrd="0" presId="urn:microsoft.com/office/officeart/2005/8/layout/process4"/>
    <dgm:cxn modelId="{B1677892-7702-43EC-A9FA-B1C48A423F0E}" type="presParOf" srcId="{348B61BA-3F0A-4D7A-9EE4-B250E53CAEE2}" destId="{A77B77A8-9216-49C8-A2F7-5F54AE59188D}" srcOrd="0" destOrd="0" presId="urn:microsoft.com/office/officeart/2005/8/layout/process4"/>
    <dgm:cxn modelId="{F12F428E-EB80-4F55-84C3-5979EE1D0794}" type="presParOf" srcId="{A77B77A8-9216-49C8-A2F7-5F54AE59188D}" destId="{7F23AEC5-628D-4057-A8D3-F415FFCBBF89}" srcOrd="0" destOrd="0" presId="urn:microsoft.com/office/officeart/2005/8/layout/process4"/>
    <dgm:cxn modelId="{FD051B0B-26B4-4EFC-B546-CD289D9A35AD}" type="presParOf" srcId="{348B61BA-3F0A-4D7A-9EE4-B250E53CAEE2}" destId="{30B93B8E-CE8D-42EA-90D1-79C3CB4CE581}" srcOrd="1" destOrd="0" presId="urn:microsoft.com/office/officeart/2005/8/layout/process4"/>
    <dgm:cxn modelId="{225C35C6-EC3B-4DC8-B14D-88959E20125B}" type="presParOf" srcId="{348B61BA-3F0A-4D7A-9EE4-B250E53CAEE2}" destId="{DAB008AD-0100-4737-B1D3-38939A77447A}" srcOrd="2" destOrd="0" presId="urn:microsoft.com/office/officeart/2005/8/layout/process4"/>
    <dgm:cxn modelId="{41A2BC39-EDB9-40BF-A870-A209596E4A85}" type="presParOf" srcId="{DAB008AD-0100-4737-B1D3-38939A77447A}" destId="{CE901928-5405-418F-A499-5030C3B64268}" srcOrd="0" destOrd="0" presId="urn:microsoft.com/office/officeart/2005/8/layout/process4"/>
    <dgm:cxn modelId="{223DAE62-B514-44AD-A27C-9135E75F7E85}" type="presParOf" srcId="{348B61BA-3F0A-4D7A-9EE4-B250E53CAEE2}" destId="{427FEE31-179F-438C-B8B9-EC8CFC23AA1F}" srcOrd="3" destOrd="0" presId="urn:microsoft.com/office/officeart/2005/8/layout/process4"/>
    <dgm:cxn modelId="{135BDF94-F8C3-4BA2-8773-C0EA118D4263}" type="presParOf" srcId="{348B61BA-3F0A-4D7A-9EE4-B250E53CAEE2}" destId="{B8AB4513-36B9-457F-8934-A972867CF71B}" srcOrd="4" destOrd="0" presId="urn:microsoft.com/office/officeart/2005/8/layout/process4"/>
    <dgm:cxn modelId="{C010FB04-642C-422E-943E-85D07D8AE96B}" type="presParOf" srcId="{B8AB4513-36B9-457F-8934-A972867CF71B}" destId="{B7E72486-1866-4348-B16F-4065263184C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FF60E4-0B69-49B7-9169-89868DDEEED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075F7A4-7401-4AC0-8A77-E392456912EC}">
      <dgm:prSet phldrT="[Text]" custT="1"/>
      <dgm:spPr>
        <a:solidFill>
          <a:srgbClr val="EFA511"/>
        </a:solidFill>
      </dgm:spPr>
      <dgm:t>
        <a:bodyPr/>
        <a:lstStyle/>
        <a:p>
          <a:r>
            <a:rPr lang="sk-SK" sz="16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600" dirty="0">
              <a:latin typeface="Arial" panose="020B0604020202020204" pitchFamily="34" charset="0"/>
              <a:cs typeface="Arial" panose="020B0604020202020204" pitchFamily="34" charset="0"/>
            </a:rPr>
            <a:t> + obsahová a finančná kontrola zo strany  NA</a:t>
          </a:r>
        </a:p>
      </dgm:t>
    </dgm:pt>
    <dgm:pt modelId="{4BF9507A-4F22-4DDD-AD60-9C59E122A907}" type="parTrans" cxnId="{00927C38-14B0-4A92-89CC-BEE1EAC89FF0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D830A2-B702-4186-AF84-550F7CB2305D}" type="sibTrans" cxnId="{00927C38-14B0-4A92-89CC-BEE1EAC89FF0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FBB1D4-FE89-4AB9-B308-DE81A34A8ACB}">
      <dgm:prSet phldrT="[Text]"/>
      <dgm:spPr>
        <a:solidFill>
          <a:srgbClr val="EFA511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Nedostatky = zamietnutie v Mobility </a:t>
          </a:r>
          <a:r>
            <a:rPr lang="sk-SK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 + mail </a:t>
          </a:r>
          <a:r>
            <a:rPr lang="sk-SK" dirty="0" smtClean="0">
              <a:latin typeface="Arial" panose="020B0604020202020204" pitchFamily="34" charset="0"/>
              <a:cs typeface="Arial" panose="020B0604020202020204" pitchFamily="34" charset="0"/>
            </a:rPr>
            <a:t>koordinátorovi projektu </a:t>
          </a:r>
          <a:endParaRPr lang="sk-SK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C07CBD-C423-4FA2-AD53-8DA9CA075C6C}" type="parTrans" cxnId="{5DDF39B8-F2A2-40A1-A4BC-A8E824130D19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74706D-B6C5-4631-AABD-4AB31641DB67}" type="sibTrans" cxnId="{5DDF39B8-F2A2-40A1-A4BC-A8E824130D19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BAD93-3A58-44BD-9F6B-1555FB12E2F9}">
      <dgm:prSet phldrT="[Text]"/>
      <dgm:spPr>
        <a:solidFill>
          <a:srgbClr val="EFA511"/>
        </a:solidFill>
        <a:ln>
          <a:solidFill>
            <a:srgbClr val="FFC000"/>
          </a:solidFill>
        </a:ln>
      </dgm:spPr>
      <dgm:t>
        <a:bodyPr/>
        <a:lstStyle/>
        <a:p>
          <a:r>
            <a:rPr lang="sk-SK" dirty="0" smtClean="0">
              <a:latin typeface="Arial" panose="020B0604020202020204" pitchFamily="34" charset="0"/>
              <a:cs typeface="Arial" panose="020B0604020202020204" pitchFamily="34" charset="0"/>
            </a:rPr>
            <a:t>Koordinátor projektu =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povinnosť  od zamietnutia </a:t>
          </a:r>
          <a:r>
            <a:rPr lang="sk-SK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 30 kalendárnych dní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podať </a:t>
          </a:r>
          <a:r>
            <a:rPr lang="sk-SK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opätovne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 správu cez Mobility </a:t>
          </a:r>
          <a:r>
            <a:rPr lang="sk-SK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E519C8-BE28-4C1B-BBC6-0FB97E9035F1}" type="parTrans" cxnId="{039F0F57-3800-4658-B33A-3B5D5E3131B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029F9C-BC2E-4D42-885B-72C5146B743B}" type="sibTrans" cxnId="{039F0F57-3800-4658-B33A-3B5D5E3131B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1F4CE-4781-443A-B34E-86CC91C08C4F}" type="pres">
      <dgm:prSet presAssocID="{74FF60E4-0B69-49B7-9169-89868DDEEE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9E0017B3-9785-4223-960E-6E679364F34F}" type="pres">
      <dgm:prSet presAssocID="{685BAD93-3A58-44BD-9F6B-1555FB12E2F9}" presName="boxAndChildren" presStyleCnt="0"/>
      <dgm:spPr/>
    </dgm:pt>
    <dgm:pt modelId="{D01DB960-19C0-4830-B9EB-01BD2D03867B}" type="pres">
      <dgm:prSet presAssocID="{685BAD93-3A58-44BD-9F6B-1555FB12E2F9}" presName="parentTextBox" presStyleLbl="node1" presStyleIdx="0" presStyleCnt="3"/>
      <dgm:spPr/>
      <dgm:t>
        <a:bodyPr/>
        <a:lstStyle/>
        <a:p>
          <a:endParaRPr lang="sk-SK"/>
        </a:p>
      </dgm:t>
    </dgm:pt>
    <dgm:pt modelId="{9DBD1F93-3520-4662-B697-A778D5D3961D}" type="pres">
      <dgm:prSet presAssocID="{A274706D-B6C5-4631-AABD-4AB31641DB67}" presName="sp" presStyleCnt="0"/>
      <dgm:spPr/>
    </dgm:pt>
    <dgm:pt modelId="{983384A2-A293-4BAC-8051-23D502304DE6}" type="pres">
      <dgm:prSet presAssocID="{F0FBB1D4-FE89-4AB9-B308-DE81A34A8ACB}" presName="arrowAndChildren" presStyleCnt="0"/>
      <dgm:spPr/>
    </dgm:pt>
    <dgm:pt modelId="{BB7E5CD0-6B9E-4FC8-95A0-0F6FDC967AEA}" type="pres">
      <dgm:prSet presAssocID="{F0FBB1D4-FE89-4AB9-B308-DE81A34A8ACB}" presName="parentTextArrow" presStyleLbl="node1" presStyleIdx="1" presStyleCnt="3"/>
      <dgm:spPr/>
      <dgm:t>
        <a:bodyPr/>
        <a:lstStyle/>
        <a:p>
          <a:endParaRPr lang="sk-SK"/>
        </a:p>
      </dgm:t>
    </dgm:pt>
    <dgm:pt modelId="{B6478181-872F-4163-B94B-4586FEC8E7D3}" type="pres">
      <dgm:prSet presAssocID="{C2D830A2-B702-4186-AF84-550F7CB2305D}" presName="sp" presStyleCnt="0"/>
      <dgm:spPr/>
    </dgm:pt>
    <dgm:pt modelId="{C784EDF0-24DD-4D50-B1FE-2377E80F4981}" type="pres">
      <dgm:prSet presAssocID="{0075F7A4-7401-4AC0-8A77-E392456912EC}" presName="arrowAndChildren" presStyleCnt="0"/>
      <dgm:spPr/>
    </dgm:pt>
    <dgm:pt modelId="{67A91DD7-A833-4F72-A53B-8D76D112E3ED}" type="pres">
      <dgm:prSet presAssocID="{0075F7A4-7401-4AC0-8A77-E392456912EC}" presName="parentTextArrow" presStyleLbl="node1" presStyleIdx="2" presStyleCnt="3"/>
      <dgm:spPr/>
      <dgm:t>
        <a:bodyPr/>
        <a:lstStyle/>
        <a:p>
          <a:endParaRPr lang="sk-SK"/>
        </a:p>
      </dgm:t>
    </dgm:pt>
  </dgm:ptLst>
  <dgm:cxnLst>
    <dgm:cxn modelId="{A29EFCA4-FDA9-4E53-A8AE-F422CC8E30C1}" type="presOf" srcId="{F0FBB1D4-FE89-4AB9-B308-DE81A34A8ACB}" destId="{BB7E5CD0-6B9E-4FC8-95A0-0F6FDC967AEA}" srcOrd="0" destOrd="0" presId="urn:microsoft.com/office/officeart/2005/8/layout/process4"/>
    <dgm:cxn modelId="{4EC9967F-0418-4DF5-9CD5-05BEA76FDDF3}" type="presOf" srcId="{0075F7A4-7401-4AC0-8A77-E392456912EC}" destId="{67A91DD7-A833-4F72-A53B-8D76D112E3ED}" srcOrd="0" destOrd="0" presId="urn:microsoft.com/office/officeart/2005/8/layout/process4"/>
    <dgm:cxn modelId="{039F0F57-3800-4658-B33A-3B5D5E3131BE}" srcId="{74FF60E4-0B69-49B7-9169-89868DDEEEDE}" destId="{685BAD93-3A58-44BD-9F6B-1555FB12E2F9}" srcOrd="2" destOrd="0" parTransId="{EDE519C8-BE28-4C1B-BBC6-0FB97E9035F1}" sibTransId="{B4029F9C-BC2E-4D42-885B-72C5146B743B}"/>
    <dgm:cxn modelId="{00927C38-14B0-4A92-89CC-BEE1EAC89FF0}" srcId="{74FF60E4-0B69-49B7-9169-89868DDEEEDE}" destId="{0075F7A4-7401-4AC0-8A77-E392456912EC}" srcOrd="0" destOrd="0" parTransId="{4BF9507A-4F22-4DDD-AD60-9C59E122A907}" sibTransId="{C2D830A2-B702-4186-AF84-550F7CB2305D}"/>
    <dgm:cxn modelId="{5DDF39B8-F2A2-40A1-A4BC-A8E824130D19}" srcId="{74FF60E4-0B69-49B7-9169-89868DDEEEDE}" destId="{F0FBB1D4-FE89-4AB9-B308-DE81A34A8ACB}" srcOrd="1" destOrd="0" parTransId="{A5C07CBD-C423-4FA2-AD53-8DA9CA075C6C}" sibTransId="{A274706D-B6C5-4631-AABD-4AB31641DB67}"/>
    <dgm:cxn modelId="{ED3B7A27-F27B-4EA9-9B8E-870DD1413C0E}" type="presOf" srcId="{685BAD93-3A58-44BD-9F6B-1555FB12E2F9}" destId="{D01DB960-19C0-4830-B9EB-01BD2D03867B}" srcOrd="0" destOrd="0" presId="urn:microsoft.com/office/officeart/2005/8/layout/process4"/>
    <dgm:cxn modelId="{32724342-E29A-4268-896C-5C749B45780C}" type="presOf" srcId="{74FF60E4-0B69-49B7-9169-89868DDEEEDE}" destId="{49B1F4CE-4781-443A-B34E-86CC91C08C4F}" srcOrd="0" destOrd="0" presId="urn:microsoft.com/office/officeart/2005/8/layout/process4"/>
    <dgm:cxn modelId="{9778FA2A-909D-4A52-A2F0-2644F5F2C0C0}" type="presParOf" srcId="{49B1F4CE-4781-443A-B34E-86CC91C08C4F}" destId="{9E0017B3-9785-4223-960E-6E679364F34F}" srcOrd="0" destOrd="0" presId="urn:microsoft.com/office/officeart/2005/8/layout/process4"/>
    <dgm:cxn modelId="{E989DB69-DD99-46A7-BA44-7C9BA9F42D20}" type="presParOf" srcId="{9E0017B3-9785-4223-960E-6E679364F34F}" destId="{D01DB960-19C0-4830-B9EB-01BD2D03867B}" srcOrd="0" destOrd="0" presId="urn:microsoft.com/office/officeart/2005/8/layout/process4"/>
    <dgm:cxn modelId="{17D8F794-68B0-4421-BD8A-D9942D67CC3D}" type="presParOf" srcId="{49B1F4CE-4781-443A-B34E-86CC91C08C4F}" destId="{9DBD1F93-3520-4662-B697-A778D5D3961D}" srcOrd="1" destOrd="0" presId="urn:microsoft.com/office/officeart/2005/8/layout/process4"/>
    <dgm:cxn modelId="{59CCCB79-2410-4B85-A68B-69CA4ADE30BD}" type="presParOf" srcId="{49B1F4CE-4781-443A-B34E-86CC91C08C4F}" destId="{983384A2-A293-4BAC-8051-23D502304DE6}" srcOrd="2" destOrd="0" presId="urn:microsoft.com/office/officeart/2005/8/layout/process4"/>
    <dgm:cxn modelId="{24B71437-2620-40D4-9CF1-B81DAF6C80E8}" type="presParOf" srcId="{983384A2-A293-4BAC-8051-23D502304DE6}" destId="{BB7E5CD0-6B9E-4FC8-95A0-0F6FDC967AEA}" srcOrd="0" destOrd="0" presId="urn:microsoft.com/office/officeart/2005/8/layout/process4"/>
    <dgm:cxn modelId="{D295A661-D82A-4E89-AFCC-290FAAC2B48C}" type="presParOf" srcId="{49B1F4CE-4781-443A-B34E-86CC91C08C4F}" destId="{B6478181-872F-4163-B94B-4586FEC8E7D3}" srcOrd="3" destOrd="0" presId="urn:microsoft.com/office/officeart/2005/8/layout/process4"/>
    <dgm:cxn modelId="{B6612EBD-CB47-45AF-B794-D8801073C5FC}" type="presParOf" srcId="{49B1F4CE-4781-443A-B34E-86CC91C08C4F}" destId="{C784EDF0-24DD-4D50-B1FE-2377E80F4981}" srcOrd="4" destOrd="0" presId="urn:microsoft.com/office/officeart/2005/8/layout/process4"/>
    <dgm:cxn modelId="{AE46F9B6-A919-4FB2-98CC-97A5BF0741DC}" type="presParOf" srcId="{C784EDF0-24DD-4D50-B1FE-2377E80F4981}" destId="{67A91DD7-A833-4F72-A53B-8D76D112E3E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F6D5A9-297E-4937-9454-53990492EE4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C10CA64-2B38-470B-AB1F-5004A0A2B67A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Prijatie žiadosti o zmenu </a:t>
          </a:r>
          <a:r>
            <a:rPr lang="sk-SK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zmluvy</a:t>
          </a:r>
          <a:endParaRPr lang="sk-SK" sz="2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8B7FEF-E06D-469C-8EA5-B946B8875BE9}" type="parTrans" cxnId="{C6884567-827A-410C-9FDB-CCCA93B9EEF0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68F4C-AF32-4279-85D6-72DA4FD2594C}" type="sibTrans" cxnId="{C6884567-827A-410C-9FDB-CCCA93B9EEF0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31ABA2-01E4-44CC-8303-C12306BF1E5F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Posúdenie žiadosti</a:t>
          </a:r>
        </a:p>
      </dgm:t>
    </dgm:pt>
    <dgm:pt modelId="{A3013278-9F17-4613-8A18-067BAE04D240}" type="parTrans" cxnId="{3FDED581-F878-46DE-BB2A-2D966955F854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C6414-E3A7-4BC5-8B51-238BF410232C}" type="sibTrans" cxnId="{3FDED581-F878-46DE-BB2A-2D966955F854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5E8EB0-A893-4BFE-8D56-0006AF718EEB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Schválenie žiadosti</a:t>
          </a:r>
        </a:p>
      </dgm:t>
    </dgm:pt>
    <dgm:pt modelId="{F1DCEBFE-6450-4B40-89A8-AEBCEFEAEC50}" type="parTrans" cxnId="{E634E0CF-8019-4AB3-823C-9C66146857E8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AF29C9-5717-495C-AB36-9CCB9A1C819A}" type="sibTrans" cxnId="{E634E0CF-8019-4AB3-823C-9C66146857E8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846BE7-9F85-49AA-A5EB-8AD0FF49AC35}">
      <dgm:prSet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Jednostranný alebo Obojstranný dodatok</a:t>
          </a:r>
        </a:p>
      </dgm:t>
    </dgm:pt>
    <dgm:pt modelId="{7E67E96C-9733-437A-ABFA-CFCC986DD071}" type="parTrans" cxnId="{9C374F5F-3C07-4BE6-B6E9-5A1FFCFB90F1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D4C2D7-F0BF-415C-A331-F33C62C21120}" type="sibTrans" cxnId="{9C374F5F-3C07-4BE6-B6E9-5A1FFCFB90F1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7D0406-3B44-4C51-BBDF-E6406C23113E}" type="pres">
      <dgm:prSet presAssocID="{C1F6D5A9-297E-4937-9454-53990492EE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88AB805D-4409-4BE7-88CC-7D62BD37F863}" type="pres">
      <dgm:prSet presAssocID="{5C10CA64-2B38-470B-AB1F-5004A0A2B67A}" presName="vertFlow" presStyleCnt="0"/>
      <dgm:spPr/>
    </dgm:pt>
    <dgm:pt modelId="{6C760AF2-9A81-4EDE-8219-1F21175A2ECF}" type="pres">
      <dgm:prSet presAssocID="{5C10CA64-2B38-470B-AB1F-5004A0A2B67A}" presName="header" presStyleLbl="node1" presStyleIdx="0" presStyleCnt="1" custScaleX="132219"/>
      <dgm:spPr/>
      <dgm:t>
        <a:bodyPr/>
        <a:lstStyle/>
        <a:p>
          <a:endParaRPr lang="sk-SK"/>
        </a:p>
      </dgm:t>
    </dgm:pt>
    <dgm:pt modelId="{A6C66FA1-3645-4FFA-A2B6-A13185DCC866}" type="pres">
      <dgm:prSet presAssocID="{A3013278-9F17-4613-8A18-067BAE04D240}" presName="parTrans" presStyleLbl="sibTrans2D1" presStyleIdx="0" presStyleCnt="3"/>
      <dgm:spPr/>
      <dgm:t>
        <a:bodyPr/>
        <a:lstStyle/>
        <a:p>
          <a:endParaRPr lang="sk-SK"/>
        </a:p>
      </dgm:t>
    </dgm:pt>
    <dgm:pt modelId="{5F2CC3F4-AAD0-45CC-8484-D3A9497C6EC8}" type="pres">
      <dgm:prSet presAssocID="{5A31ABA2-01E4-44CC-8303-C12306BF1E5F}" presName="child" presStyleLbl="alignAccFollowNode1" presStyleIdx="0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90860D0-CFE0-400A-8A94-15B8852E54CD}" type="pres">
      <dgm:prSet presAssocID="{E29C6414-E3A7-4BC5-8B51-238BF410232C}" presName="sibTrans" presStyleLbl="sibTrans2D1" presStyleIdx="1" presStyleCnt="3"/>
      <dgm:spPr/>
      <dgm:t>
        <a:bodyPr/>
        <a:lstStyle/>
        <a:p>
          <a:endParaRPr lang="sk-SK"/>
        </a:p>
      </dgm:t>
    </dgm:pt>
    <dgm:pt modelId="{0B196105-913C-4436-A9A9-903161E0785F}" type="pres">
      <dgm:prSet presAssocID="{7D5E8EB0-A893-4BFE-8D56-0006AF718EEB}" presName="child" presStyleLbl="alignAccFollowNode1" presStyleIdx="1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4B86145-0663-47E8-BD71-7CB90C16FF97}" type="pres">
      <dgm:prSet presAssocID="{83AF29C9-5717-495C-AB36-9CCB9A1C819A}" presName="sibTrans" presStyleLbl="sibTrans2D1" presStyleIdx="2" presStyleCnt="3"/>
      <dgm:spPr/>
      <dgm:t>
        <a:bodyPr/>
        <a:lstStyle/>
        <a:p>
          <a:endParaRPr lang="sk-SK"/>
        </a:p>
      </dgm:t>
    </dgm:pt>
    <dgm:pt modelId="{DA6FC976-A1CA-41B2-B7F8-CC4F64265B4C}" type="pres">
      <dgm:prSet presAssocID="{35846BE7-9F85-49AA-A5EB-8AD0FF49AC35}" presName="child" presStyleLbl="alignAccFollowNode1" presStyleIdx="2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5C06FB44-8391-4033-A65B-4BB274565D54}" type="presOf" srcId="{C1F6D5A9-297E-4937-9454-53990492EE4F}" destId="{0E7D0406-3B44-4C51-BBDF-E6406C23113E}" srcOrd="0" destOrd="0" presId="urn:microsoft.com/office/officeart/2005/8/layout/lProcess1"/>
    <dgm:cxn modelId="{9C374F5F-3C07-4BE6-B6E9-5A1FFCFB90F1}" srcId="{5C10CA64-2B38-470B-AB1F-5004A0A2B67A}" destId="{35846BE7-9F85-49AA-A5EB-8AD0FF49AC35}" srcOrd="2" destOrd="0" parTransId="{7E67E96C-9733-437A-ABFA-CFCC986DD071}" sibTransId="{22D4C2D7-F0BF-415C-A331-F33C62C21120}"/>
    <dgm:cxn modelId="{C6884567-827A-410C-9FDB-CCCA93B9EEF0}" srcId="{C1F6D5A9-297E-4937-9454-53990492EE4F}" destId="{5C10CA64-2B38-470B-AB1F-5004A0A2B67A}" srcOrd="0" destOrd="0" parTransId="{8A8B7FEF-E06D-469C-8EA5-B946B8875BE9}" sibTransId="{F1668F4C-AF32-4279-85D6-72DA4FD2594C}"/>
    <dgm:cxn modelId="{58A7C70E-6074-46E2-B102-E10008D16B64}" type="presOf" srcId="{5C10CA64-2B38-470B-AB1F-5004A0A2B67A}" destId="{6C760AF2-9A81-4EDE-8219-1F21175A2ECF}" srcOrd="0" destOrd="0" presId="urn:microsoft.com/office/officeart/2005/8/layout/lProcess1"/>
    <dgm:cxn modelId="{3FDED581-F878-46DE-BB2A-2D966955F854}" srcId="{5C10CA64-2B38-470B-AB1F-5004A0A2B67A}" destId="{5A31ABA2-01E4-44CC-8303-C12306BF1E5F}" srcOrd="0" destOrd="0" parTransId="{A3013278-9F17-4613-8A18-067BAE04D240}" sibTransId="{E29C6414-E3A7-4BC5-8B51-238BF410232C}"/>
    <dgm:cxn modelId="{04A8C8E1-C076-4D22-8878-21DC173584CB}" type="presOf" srcId="{7D5E8EB0-A893-4BFE-8D56-0006AF718EEB}" destId="{0B196105-913C-4436-A9A9-903161E0785F}" srcOrd="0" destOrd="0" presId="urn:microsoft.com/office/officeart/2005/8/layout/lProcess1"/>
    <dgm:cxn modelId="{4BA92E31-25C4-4C42-AF33-EDCFE63C8732}" type="presOf" srcId="{A3013278-9F17-4613-8A18-067BAE04D240}" destId="{A6C66FA1-3645-4FFA-A2B6-A13185DCC866}" srcOrd="0" destOrd="0" presId="urn:microsoft.com/office/officeart/2005/8/layout/lProcess1"/>
    <dgm:cxn modelId="{BFC5CDA8-AB70-4891-9C93-E3E5888879AC}" type="presOf" srcId="{83AF29C9-5717-495C-AB36-9CCB9A1C819A}" destId="{04B86145-0663-47E8-BD71-7CB90C16FF97}" srcOrd="0" destOrd="0" presId="urn:microsoft.com/office/officeart/2005/8/layout/lProcess1"/>
    <dgm:cxn modelId="{E634E0CF-8019-4AB3-823C-9C66146857E8}" srcId="{5C10CA64-2B38-470B-AB1F-5004A0A2B67A}" destId="{7D5E8EB0-A893-4BFE-8D56-0006AF718EEB}" srcOrd="1" destOrd="0" parTransId="{F1DCEBFE-6450-4B40-89A8-AEBCEFEAEC50}" sibTransId="{83AF29C9-5717-495C-AB36-9CCB9A1C819A}"/>
    <dgm:cxn modelId="{322CD52B-BC0C-44CB-8980-9A99347D005A}" type="presOf" srcId="{5A31ABA2-01E4-44CC-8303-C12306BF1E5F}" destId="{5F2CC3F4-AAD0-45CC-8484-D3A9497C6EC8}" srcOrd="0" destOrd="0" presId="urn:microsoft.com/office/officeart/2005/8/layout/lProcess1"/>
    <dgm:cxn modelId="{2814B829-66F6-4865-92BE-3A10FB8C5E91}" type="presOf" srcId="{35846BE7-9F85-49AA-A5EB-8AD0FF49AC35}" destId="{DA6FC976-A1CA-41B2-B7F8-CC4F64265B4C}" srcOrd="0" destOrd="0" presId="urn:microsoft.com/office/officeart/2005/8/layout/lProcess1"/>
    <dgm:cxn modelId="{D39F8218-8880-4AA1-9842-1307DB3D28A2}" type="presOf" srcId="{E29C6414-E3A7-4BC5-8B51-238BF410232C}" destId="{290860D0-CFE0-400A-8A94-15B8852E54CD}" srcOrd="0" destOrd="0" presId="urn:microsoft.com/office/officeart/2005/8/layout/lProcess1"/>
    <dgm:cxn modelId="{FF3E33F0-3B1C-45B1-85C0-39548F01927E}" type="presParOf" srcId="{0E7D0406-3B44-4C51-BBDF-E6406C23113E}" destId="{88AB805D-4409-4BE7-88CC-7D62BD37F863}" srcOrd="0" destOrd="0" presId="urn:microsoft.com/office/officeart/2005/8/layout/lProcess1"/>
    <dgm:cxn modelId="{7696E70A-A29E-434B-90EC-6D8AC7F183DF}" type="presParOf" srcId="{88AB805D-4409-4BE7-88CC-7D62BD37F863}" destId="{6C760AF2-9A81-4EDE-8219-1F21175A2ECF}" srcOrd="0" destOrd="0" presId="urn:microsoft.com/office/officeart/2005/8/layout/lProcess1"/>
    <dgm:cxn modelId="{F3ABF003-111B-40FA-9A02-CAD1D8B2C717}" type="presParOf" srcId="{88AB805D-4409-4BE7-88CC-7D62BD37F863}" destId="{A6C66FA1-3645-4FFA-A2B6-A13185DCC866}" srcOrd="1" destOrd="0" presId="urn:microsoft.com/office/officeart/2005/8/layout/lProcess1"/>
    <dgm:cxn modelId="{85963CB6-6F4D-4C01-9007-B1EB3F110ED8}" type="presParOf" srcId="{88AB805D-4409-4BE7-88CC-7D62BD37F863}" destId="{5F2CC3F4-AAD0-45CC-8484-D3A9497C6EC8}" srcOrd="2" destOrd="0" presId="urn:microsoft.com/office/officeart/2005/8/layout/lProcess1"/>
    <dgm:cxn modelId="{414C4DA5-B07C-45E8-9BE5-A863E8BA3A86}" type="presParOf" srcId="{88AB805D-4409-4BE7-88CC-7D62BD37F863}" destId="{290860D0-CFE0-400A-8A94-15B8852E54CD}" srcOrd="3" destOrd="0" presId="urn:microsoft.com/office/officeart/2005/8/layout/lProcess1"/>
    <dgm:cxn modelId="{F1049AAC-EFEA-4053-86F2-B41F146FFEF4}" type="presParOf" srcId="{88AB805D-4409-4BE7-88CC-7D62BD37F863}" destId="{0B196105-913C-4436-A9A9-903161E0785F}" srcOrd="4" destOrd="0" presId="urn:microsoft.com/office/officeart/2005/8/layout/lProcess1"/>
    <dgm:cxn modelId="{F28232F5-3A91-4204-BA71-93E112C1533D}" type="presParOf" srcId="{88AB805D-4409-4BE7-88CC-7D62BD37F863}" destId="{04B86145-0663-47E8-BD71-7CB90C16FF97}" srcOrd="5" destOrd="0" presId="urn:microsoft.com/office/officeart/2005/8/layout/lProcess1"/>
    <dgm:cxn modelId="{3BFFEE77-1A84-4B9D-B2CA-C27C21286F5E}" type="presParOf" srcId="{88AB805D-4409-4BE7-88CC-7D62BD37F863}" destId="{DA6FC976-A1CA-41B2-B7F8-CC4F64265B4C}" srcOrd="6" destOrd="0" presId="urn:microsoft.com/office/officeart/2005/8/layout/l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23AEC5-628D-4057-A8D3-F415FFCBBF89}">
      <dsp:nvSpPr>
        <dsp:cNvPr id="0" name=""/>
        <dsp:cNvSpPr/>
      </dsp:nvSpPr>
      <dsp:spPr>
        <a:xfrm>
          <a:off x="0" y="2974343"/>
          <a:ext cx="4040188" cy="97624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Schválenie </a:t>
          </a:r>
          <a:r>
            <a:rPr lang="sk-SK" sz="1600" b="1" kern="1200" dirty="0">
              <a:latin typeface="Arial" panose="020B0604020202020204" pitchFamily="34" charset="0"/>
              <a:cs typeface="Arial" panose="020B0604020202020204" pitchFamily="34" charset="0"/>
            </a:rPr>
            <a:t>do 60 kalendárnych dní  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od prijatia+ informačný mail </a:t>
          </a:r>
          <a:r>
            <a:rPr lang="sk-SK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koordinátorovi projektu + 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2. splátka</a:t>
          </a:r>
        </a:p>
      </dsp:txBody>
      <dsp:txXfrm>
        <a:off x="0" y="2974343"/>
        <a:ext cx="4040188" cy="976245"/>
      </dsp:txXfrm>
    </dsp:sp>
    <dsp:sp modelId="{CE901928-5405-418F-A499-5030C3B64268}">
      <dsp:nvSpPr>
        <dsp:cNvPr id="0" name=""/>
        <dsp:cNvSpPr/>
      </dsp:nvSpPr>
      <dsp:spPr>
        <a:xfrm rot="10800000">
          <a:off x="0" y="1487521"/>
          <a:ext cx="4040188" cy="150146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Obsahová a finančná kontrola vykonaná pracovníkom NA</a:t>
          </a:r>
        </a:p>
      </dsp:txBody>
      <dsp:txXfrm rot="10800000">
        <a:off x="0" y="1487521"/>
        <a:ext cx="4040188" cy="1501466"/>
      </dsp:txXfrm>
    </dsp:sp>
    <dsp:sp modelId="{B7E72486-1866-4348-B16F-4065263184C7}">
      <dsp:nvSpPr>
        <dsp:cNvPr id="0" name=""/>
        <dsp:cNvSpPr/>
      </dsp:nvSpPr>
      <dsp:spPr>
        <a:xfrm rot="10800000">
          <a:off x="0" y="698"/>
          <a:ext cx="4040188" cy="150146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 dirty="0">
            <a:solidFill>
              <a:srgbClr val="00B05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698"/>
        <a:ext cx="4040188" cy="15014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1DB960-19C0-4830-B9EB-01BD2D03867B}">
      <dsp:nvSpPr>
        <dsp:cNvPr id="0" name=""/>
        <dsp:cNvSpPr/>
      </dsp:nvSpPr>
      <dsp:spPr>
        <a:xfrm>
          <a:off x="0" y="2974343"/>
          <a:ext cx="4041775" cy="976245"/>
        </a:xfrm>
        <a:prstGeom prst="rect">
          <a:avLst/>
        </a:prstGeom>
        <a:solidFill>
          <a:srgbClr val="EFA511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Koordinátor projektu = 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povinnosť  od zamietnutia </a:t>
          </a:r>
          <a:r>
            <a:rPr lang="sk-SK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 30 kalendárnych dní 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podať </a:t>
          </a:r>
          <a:r>
            <a:rPr lang="sk-SK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opätovne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 správu cez Mobility </a:t>
          </a:r>
          <a:r>
            <a:rPr lang="sk-SK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74343"/>
        <a:ext cx="4041775" cy="976245"/>
      </dsp:txXfrm>
    </dsp:sp>
    <dsp:sp modelId="{BB7E5CD0-6B9E-4FC8-95A0-0F6FDC967AEA}">
      <dsp:nvSpPr>
        <dsp:cNvPr id="0" name=""/>
        <dsp:cNvSpPr/>
      </dsp:nvSpPr>
      <dsp:spPr>
        <a:xfrm rot="10800000">
          <a:off x="0" y="1487521"/>
          <a:ext cx="4041775" cy="1501466"/>
        </a:xfrm>
        <a:prstGeom prst="upArrowCallout">
          <a:avLst/>
        </a:prstGeom>
        <a:solidFill>
          <a:srgbClr val="EFA51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Nedostatky = zamietnutie v Mobility </a:t>
          </a:r>
          <a:r>
            <a:rPr lang="sk-SK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 + mail </a:t>
          </a:r>
          <a:r>
            <a:rPr lang="sk-SK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koordinátorovi projektu </a:t>
          </a:r>
          <a:endParaRPr lang="sk-SK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487521"/>
        <a:ext cx="4041775" cy="1501466"/>
      </dsp:txXfrm>
    </dsp:sp>
    <dsp:sp modelId="{67A91DD7-A833-4F72-A53B-8D76D112E3ED}">
      <dsp:nvSpPr>
        <dsp:cNvPr id="0" name=""/>
        <dsp:cNvSpPr/>
      </dsp:nvSpPr>
      <dsp:spPr>
        <a:xfrm rot="10800000">
          <a:off x="0" y="698"/>
          <a:ext cx="4041775" cy="1501466"/>
        </a:xfrm>
        <a:prstGeom prst="upArrowCallout">
          <a:avLst/>
        </a:prstGeom>
        <a:solidFill>
          <a:srgbClr val="EFA51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 + obsahová a finančná kontrola zo strany  NA</a:t>
          </a:r>
        </a:p>
      </dsp:txBody>
      <dsp:txXfrm rot="10800000">
        <a:off x="0" y="698"/>
        <a:ext cx="4041775" cy="15014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760AF2-9A81-4EDE-8219-1F21175A2ECF}">
      <dsp:nvSpPr>
        <dsp:cNvPr id="0" name=""/>
        <dsp:cNvSpPr/>
      </dsp:nvSpPr>
      <dsp:spPr>
        <a:xfrm>
          <a:off x="1745086" y="248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Prijatie žiadosti o zmenu </a:t>
          </a:r>
          <a:r>
            <a:rPr lang="sk-SK" sz="24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zmluvy</a:t>
          </a:r>
          <a:endParaRPr lang="sk-SK" sz="2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45086" y="248"/>
        <a:ext cx="4739426" cy="896131"/>
      </dsp:txXfrm>
    </dsp:sp>
    <dsp:sp modelId="{A6C66FA1-3645-4FFA-A2B6-A13185DCC866}">
      <dsp:nvSpPr>
        <dsp:cNvPr id="0" name=""/>
        <dsp:cNvSpPr/>
      </dsp:nvSpPr>
      <dsp:spPr>
        <a:xfrm rot="5400000">
          <a:off x="4036388" y="974791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CC3F4-AAD0-45CC-8484-D3A9497C6EC8}">
      <dsp:nvSpPr>
        <dsp:cNvPr id="0" name=""/>
        <dsp:cNvSpPr/>
      </dsp:nvSpPr>
      <dsp:spPr>
        <a:xfrm>
          <a:off x="1745086" y="1210026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Posúdenie žiadosti</a:t>
          </a:r>
        </a:p>
      </dsp:txBody>
      <dsp:txXfrm>
        <a:off x="1745086" y="1210026"/>
        <a:ext cx="4739426" cy="896131"/>
      </dsp:txXfrm>
    </dsp:sp>
    <dsp:sp modelId="{290860D0-CFE0-400A-8A94-15B8852E54CD}">
      <dsp:nvSpPr>
        <dsp:cNvPr id="0" name=""/>
        <dsp:cNvSpPr/>
      </dsp:nvSpPr>
      <dsp:spPr>
        <a:xfrm rot="5400000">
          <a:off x="4036388" y="2184569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96105-913C-4436-A9A9-903161E0785F}">
      <dsp:nvSpPr>
        <dsp:cNvPr id="0" name=""/>
        <dsp:cNvSpPr/>
      </dsp:nvSpPr>
      <dsp:spPr>
        <a:xfrm>
          <a:off x="1745086" y="2419804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Schválenie žiadosti</a:t>
          </a:r>
        </a:p>
      </dsp:txBody>
      <dsp:txXfrm>
        <a:off x="1745086" y="2419804"/>
        <a:ext cx="4739426" cy="896131"/>
      </dsp:txXfrm>
    </dsp:sp>
    <dsp:sp modelId="{04B86145-0663-47E8-BD71-7CB90C16FF97}">
      <dsp:nvSpPr>
        <dsp:cNvPr id="0" name=""/>
        <dsp:cNvSpPr/>
      </dsp:nvSpPr>
      <dsp:spPr>
        <a:xfrm rot="5400000">
          <a:off x="4036388" y="3394347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FC976-A1CA-41B2-B7F8-CC4F64265B4C}">
      <dsp:nvSpPr>
        <dsp:cNvPr id="0" name=""/>
        <dsp:cNvSpPr/>
      </dsp:nvSpPr>
      <dsp:spPr>
        <a:xfrm>
          <a:off x="1745086" y="3629582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Jednostranný alebo Obojstranný dodatok</a:t>
          </a:r>
        </a:p>
      </dsp:txBody>
      <dsp:txXfrm>
        <a:off x="1745086" y="3629582"/>
        <a:ext cx="4739426" cy="896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A4819-436D-4741-9FB5-028E83850E77}" type="datetimeFigureOut">
              <a:rPr lang="sk-SK" smtClean="0"/>
              <a:pPr/>
              <a:t>1.6.2018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E814-4131-4CDE-A242-36877B8C35E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666446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3295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saaic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33598" y="91233"/>
            <a:ext cx="1276102" cy="45345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917734" y="1"/>
            <a:ext cx="2226266" cy="6359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sk/index.php?sw=53&amp;typ_prj=219&amp;rok_prj=2017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028700"/>
          </a:xfrm>
        </p:spPr>
        <p:txBody>
          <a:bodyPr/>
          <a:lstStyle/>
          <a:p>
            <a:pPr eaLnBrk="1" hangingPunct="1"/>
            <a:r>
              <a:rPr lang="sk-SK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Predkladanie priebežných správ KA2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2885" y="2686755"/>
            <a:ext cx="7495504" cy="3138311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sk-SK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</a:t>
            </a:r>
            <a:r>
              <a:rPr lang="sk-SK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partnerstvá pre sektory školského vzdelávania, odborného vzdelávania a prípravy, vysokoškolského vzdelávania a vzdelávania dospelých</a:t>
            </a:r>
          </a:p>
          <a:p>
            <a:pPr eaLnBrk="1" hangingPunct="1">
              <a:spcAft>
                <a:spcPts val="1200"/>
              </a:spcAft>
            </a:pPr>
            <a:endParaRPr lang="sk-SK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Bratislava, 31. 5.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1004711"/>
            <a:ext cx="7772400" cy="654755"/>
          </a:xfrm>
        </p:spPr>
        <p:txBody>
          <a:bodyPr>
            <a:normAutofit fontScale="90000"/>
          </a:bodyPr>
          <a:lstStyle/>
          <a:p>
            <a:r>
              <a:rPr lang="pl-PL" sz="33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Vzdelávacie aktivity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329" y="1670755"/>
            <a:ext cx="7947561" cy="4267201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 cesta do iného sídla ako je prijímajúca organizácia          </a:t>
            </a:r>
            <a:r>
              <a:rPr lang="sk-SK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zmena vzdialenostného pásma 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do </a:t>
            </a:r>
            <a:r>
              <a:rPr lang="sk-SK" sz="20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Mobility Tool 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nahrať ako miesto prijímajúcej organizácie miesto konania</a:t>
            </a:r>
          </a:p>
          <a:p>
            <a:pPr>
              <a:buNone/>
              <a:defRPr/>
            </a:pPr>
            <a:endParaRPr lang="sk-SK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00"/>
              </a:spcAft>
              <a:buNone/>
              <a:defRPr/>
            </a:pP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Príklad:</a:t>
            </a:r>
          </a:p>
          <a:p>
            <a:pPr>
              <a:spcAft>
                <a:spcPts val="100"/>
              </a:spcAft>
              <a:buNone/>
              <a:defRPr/>
            </a:pPr>
            <a:endParaRPr lang="sk-SK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00"/>
              </a:spcAft>
              <a:buNone/>
              <a:defRPr/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Naplánované: Bratislava – Barcelona </a:t>
            </a:r>
            <a:r>
              <a:rPr lang="sk-SK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(1858,43 km)</a:t>
            </a:r>
          </a:p>
          <a:p>
            <a:pPr>
              <a:spcAft>
                <a:spcPts val="100"/>
              </a:spcAft>
              <a:buNone/>
              <a:defRPr/>
            </a:pPr>
            <a:endParaRPr lang="sk-SK" sz="1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100"/>
              </a:spcAft>
              <a:buNone/>
              <a:defRPr/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Zrealizované: Bratislava – Santiago </a:t>
            </a:r>
            <a:r>
              <a:rPr lang="sk-SK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Compostela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(2072,08 km)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zmena vzdialenostného pásma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skutočný itinerár cesty, faktúry za cestovné, na certifikátoch miesto konania vzdelávacej aktivity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172178" y="4944529"/>
            <a:ext cx="553155" cy="180625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Right Arrow 6"/>
          <p:cNvSpPr/>
          <p:nvPr/>
        </p:nvSpPr>
        <p:spPr>
          <a:xfrm>
            <a:off x="7021690" y="1986846"/>
            <a:ext cx="496710" cy="180622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1004711"/>
            <a:ext cx="7772400" cy="654755"/>
          </a:xfrm>
        </p:spPr>
        <p:txBody>
          <a:bodyPr>
            <a:normAutofit fontScale="90000"/>
          </a:bodyPr>
          <a:lstStyle/>
          <a:p>
            <a:r>
              <a:rPr lang="pl-PL" sz="33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Intelektuálne výstupy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3939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intelektuálne výstupy = hmatateľné výsledky projektu, vypracované v súlade so schválenou prihláškou </a:t>
            </a: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forma a jazykové mutácie ako bolo schválené v prihláške</a:t>
            </a: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príjemca musí byť schopný potvrdiť formálny vzťah s príslušnou osobou, ktorá pracuje na projekte (druh pracovnej zmluvy)</a:t>
            </a: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1004711"/>
            <a:ext cx="7772400" cy="654755"/>
          </a:xfrm>
        </p:spPr>
        <p:txBody>
          <a:bodyPr>
            <a:normAutofit fontScale="90000"/>
          </a:bodyPr>
          <a:lstStyle/>
          <a:p>
            <a:r>
              <a:rPr lang="pl-PL" sz="33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Multiplikačné podujatia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4955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priama súvislosť s intelektuálnymi výstupmi</a:t>
            </a: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renos 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kľúčových poznatkov o intelektuálnom výstupe na odbornú verejnosť</a:t>
            </a: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konferencie, semináre, </a:t>
            </a:r>
            <a:r>
              <a:rPr lang="sk-SK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workshopy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oprávnení účastníci = organizácie mimo projektových partnerov</a:t>
            </a: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neoprávnení účastníci =  z organizácie príjemcu, ďalších projektových partnerov, asociovaní partneri hosťujúci </a:t>
            </a:r>
            <a:r>
              <a:rPr lang="sk-SK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multiplikačné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podujatie   </a:t>
            </a: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možnosť hradiť všetky náklady týkajúce sa organizačnej stránky konferencie</a:t>
            </a: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1004711"/>
            <a:ext cx="7772400" cy="654755"/>
          </a:xfrm>
        </p:spPr>
        <p:txBody>
          <a:bodyPr>
            <a:normAutofit fontScale="90000"/>
          </a:bodyPr>
          <a:lstStyle/>
          <a:p>
            <a:r>
              <a:rPr lang="pl-PL" sz="33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Mimoriadne náklady 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4955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príspevok na skutočné náklady spojené so zadaním zákazky subdodávateľovi alebo s nákupom tovaru a služieb</a:t>
            </a:r>
          </a:p>
          <a:p>
            <a:pPr algn="just">
              <a:defRPr/>
            </a:pPr>
            <a:endParaRPr lang="sk-SK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sk-SK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Výpočet výšky grantu: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refundácia 75% skutočne vynaložených oprávnených nákladov, </a:t>
            </a:r>
            <a:r>
              <a:rPr lang="sk-SK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t.z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z faktúry príjemcovi preplatená suma len do výšky 75%</a:t>
            </a:r>
          </a:p>
          <a:p>
            <a:pPr algn="just">
              <a:buNone/>
              <a:defRPr/>
            </a:pP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Príklad: faktúra = 100 EUR, oprávnený náklad = 75 EUR</a:t>
            </a:r>
          </a:p>
          <a:p>
            <a:pPr algn="just">
              <a:buNone/>
              <a:defRPr/>
            </a:pPr>
            <a:endParaRPr lang="sk-SK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sk-SK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náklady: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subkontrakty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 platba za tovar a služby v rozsahu a v charaktere, v akom boli žiadané príjemcom a schválené NA</a:t>
            </a:r>
          </a:p>
          <a:p>
            <a:pPr lvl="0">
              <a:spcAft>
                <a:spcPts val="1200"/>
              </a:spcAft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810" y="1140178"/>
            <a:ext cx="7772400" cy="338667"/>
          </a:xfrm>
        </p:spPr>
        <p:txBody>
          <a:bodyPr/>
          <a:lstStyle/>
          <a:p>
            <a:r>
              <a:rPr lang="pl-PL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Podpora na špeciálne potreby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4955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dodatočné náklady, ktoré priamo súvisia s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účastníkmi so zdravotným postihnutím</a:t>
            </a:r>
          </a:p>
          <a:p>
            <a:pPr algn="just">
              <a:buNone/>
              <a:defRPr/>
            </a:pPr>
            <a:endParaRPr lang="sk-SK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náklady: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náklady priamo súvisiace s účastníkmi</a:t>
            </a:r>
            <a:b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 zdravotným postihnutím na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vzdelávaciu aktivitu do zahraničia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ktoré presahujú rámec jednotkových príspevkov</a:t>
            </a:r>
          </a:p>
          <a:p>
            <a:pPr algn="just"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refundácia 100% skutočne vynaložených oprávnených nákladov</a:t>
            </a:r>
          </a:p>
          <a:p>
            <a:pPr algn="just"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Príklady: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špeciálna strava, individuálna preprava, náklady na ubytovanie atď.</a:t>
            </a:r>
          </a:p>
          <a:p>
            <a:pPr algn="just"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Neoprávnené náklady: 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napr. špeciálna klávesnica, počítačová myš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sk-SK" sz="1600" u="sng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 držiteľov preukazu fyzickej osoby s ťažkým zdravotným postihnutím. </a:t>
            </a:r>
          </a:p>
          <a:p>
            <a:pPr algn="just"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Aft>
                <a:spcPts val="1200"/>
              </a:spcAft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453BFF3A-BC13-4280-A3E8-2C7460E5B10A}"/>
              </a:ext>
            </a:extLst>
          </p:cNvPr>
          <p:cNvSpPr txBox="1">
            <a:spLocks/>
          </p:cNvSpPr>
          <p:nvPr/>
        </p:nvSpPr>
        <p:spPr bwMode="auto">
          <a:xfrm>
            <a:off x="492616" y="2071351"/>
            <a:ext cx="8058955" cy="359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Zmena: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Štatutára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Sídla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Názvu organizácie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Bankového účtu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IČO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Rozpočtu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Dĺžky trvania projektu   </a:t>
            </a:r>
          </a:p>
        </p:txBody>
      </p:sp>
      <p:sp>
        <p:nvSpPr>
          <p:cNvPr id="7" name="Right Brace 11">
            <a:extLst>
              <a:ext uri="{FF2B5EF4-FFF2-40B4-BE49-F238E27FC236}">
                <a16:creationId xmlns="" xmlns:a16="http://schemas.microsoft.com/office/drawing/2014/main" id="{E1FA4E5F-02C9-4409-929E-E66EF70F84B5}"/>
              </a:ext>
            </a:extLst>
          </p:cNvPr>
          <p:cNvSpPr/>
          <p:nvPr/>
        </p:nvSpPr>
        <p:spPr>
          <a:xfrm>
            <a:off x="4572000" y="2509946"/>
            <a:ext cx="596900" cy="22165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Table 12">
            <a:extLst>
              <a:ext uri="{FF2B5EF4-FFF2-40B4-BE49-F238E27FC236}">
                <a16:creationId xmlns="" xmlns:a16="http://schemas.microsoft.com/office/drawing/2014/main" id="{FD3B1E5F-2EBF-418A-9C90-DEE461A58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13043154"/>
              </p:ext>
            </p:extLst>
          </p:nvPr>
        </p:nvGraphicFramePr>
        <p:xfrm>
          <a:off x="5541670" y="3315591"/>
          <a:ext cx="3009899" cy="605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8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jednostranné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ight Brace 13">
            <a:extLst>
              <a:ext uri="{FF2B5EF4-FFF2-40B4-BE49-F238E27FC236}">
                <a16:creationId xmlns="" xmlns:a16="http://schemas.microsoft.com/office/drawing/2014/main" id="{A8959653-E739-4731-9652-6F02B4552EC0}"/>
              </a:ext>
            </a:extLst>
          </p:cNvPr>
          <p:cNvSpPr/>
          <p:nvPr/>
        </p:nvSpPr>
        <p:spPr>
          <a:xfrm>
            <a:off x="4572000" y="4857570"/>
            <a:ext cx="596900" cy="7657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10" name="Table 14">
            <a:extLst>
              <a:ext uri="{FF2B5EF4-FFF2-40B4-BE49-F238E27FC236}">
                <a16:creationId xmlns="" xmlns:a16="http://schemas.microsoft.com/office/drawing/2014/main" id="{688041F6-CEBD-46E7-AE38-62045E794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53597862"/>
              </p:ext>
            </p:extLst>
          </p:nvPr>
        </p:nvGraphicFramePr>
        <p:xfrm>
          <a:off x="5541670" y="5002279"/>
          <a:ext cx="3009899" cy="47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8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76335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obojstranné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43315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="" xmlns:a16="http://schemas.microsoft.com/office/drawing/2014/main" id="{172F458A-28D2-4B45-84E8-1FBB952F9E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93698278"/>
              </p:ext>
            </p:extLst>
          </p:nvPr>
        </p:nvGraphicFramePr>
        <p:xfrm>
          <a:off x="457200" y="188353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93337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87044152-058D-4E6C-AEEF-E5F060BED769}"/>
              </a:ext>
            </a:extLst>
          </p:cNvPr>
          <p:cNvSpPr txBox="1">
            <a:spLocks/>
          </p:cNvSpPr>
          <p:nvPr/>
        </p:nvSpPr>
        <p:spPr bwMode="auto">
          <a:xfrm>
            <a:off x="415343" y="1930400"/>
            <a:ext cx="8277895" cy="454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300"/>
              </a:spcBef>
              <a:spcAft>
                <a:spcPts val="0"/>
              </a:spcAft>
            </a:pPr>
            <a:r>
              <a:rPr lang="sk-SK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Príklad postupu pri zmene </a:t>
            </a:r>
            <a:r>
              <a:rPr lang="sk-SK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partnera a zmene rozpočtu</a:t>
            </a:r>
          </a:p>
          <a:p>
            <a:pPr>
              <a:spcBef>
                <a:spcPts val="1300"/>
              </a:spcBef>
              <a:spcAft>
                <a:spcPts val="0"/>
              </a:spcAft>
            </a:pP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Zaslať mailom do NA:</a:t>
            </a:r>
          </a:p>
          <a:p>
            <a:pPr marL="342900" indent="-342900">
              <a:spcBef>
                <a:spcPts val="1300"/>
              </a:spcBef>
              <a:spcAft>
                <a:spcPts val="0"/>
              </a:spcAft>
              <a:buAutoNum type="arabicPeriod"/>
            </a:pP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Oznámenie projektového partnera o odstúpení</a:t>
            </a:r>
          </a:p>
          <a:p>
            <a:pPr marL="342900" indent="-342900">
              <a:spcBef>
                <a:spcPts val="1300"/>
              </a:spcBef>
              <a:spcAft>
                <a:spcPts val="0"/>
              </a:spcAft>
              <a:buAutoNum type="arabicPeriod"/>
            </a:pP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Súhlas všetkých projektových partnerov</a:t>
            </a:r>
            <a:endParaRPr lang="sk-SK" sz="1600" b="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1300"/>
              </a:spcBef>
              <a:spcAft>
                <a:spcPts val="0"/>
              </a:spcAft>
            </a:pP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  Žiadosť koordinátora projektu o </a:t>
            </a:r>
            <a:r>
              <a:rPr lang="sk-SK" sz="16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zmenu </a:t>
            </a: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partnera a rozpočtu </a:t>
            </a:r>
            <a:r>
              <a:rPr lang="sk-SK" sz="16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odôvodnením </a:t>
            </a: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danej zmeny</a:t>
            </a:r>
            <a:endParaRPr lang="sk-SK" sz="1600" b="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514350">
              <a:spcBef>
                <a:spcPts val="1300"/>
              </a:spcBef>
              <a:spcAft>
                <a:spcPts val="0"/>
              </a:spcAft>
            </a:pP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  Vyplnený </a:t>
            </a:r>
            <a:r>
              <a:rPr lang="sk-SK" sz="16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formulár žiadosti o zmenu rozpočtu (</a:t>
            </a:r>
            <a:r>
              <a:rPr lang="sk-SK" sz="1600" b="0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erasmusplus</a:t>
            </a: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/Mám projekt/Zmluvy/2017/školské  vzdelávanie</a:t>
            </a:r>
            <a:r>
              <a:rPr lang="sk-SK" sz="16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sk-SK" sz="16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www.erasmusplus.sk/index.php?sw=53&amp;typ_prj=219&amp;rok_prj=2017</a:t>
            </a:r>
            <a:endParaRPr lang="sk-SK" sz="1600" b="0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1300"/>
              </a:spcBef>
              <a:spcAft>
                <a:spcPts val="0"/>
              </a:spcAft>
            </a:pPr>
            <a:r>
              <a:rPr lang="sk-SK" sz="1600" b="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  Mandátny list nového partnera</a:t>
            </a:r>
          </a:p>
          <a:p>
            <a:pPr marL="514350" indent="-514350">
              <a:spcBef>
                <a:spcPts val="1300"/>
              </a:spcBef>
              <a:spcAft>
                <a:spcPts val="0"/>
              </a:spcAft>
            </a:pPr>
            <a:r>
              <a:rPr lang="sk-SK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Zaslať </a:t>
            </a:r>
            <a:r>
              <a:rPr lang="sk-SK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poštou </a:t>
            </a:r>
            <a:r>
              <a:rPr lang="sk-SK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až po formálnej kontrole zo strany NA</a:t>
            </a:r>
            <a:endParaRPr lang="sk-SK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spcBef>
                <a:spcPts val="1300"/>
              </a:spcBef>
              <a:spcAft>
                <a:spcPts val="0"/>
              </a:spcAft>
            </a:pPr>
            <a:r>
              <a:rPr lang="sk-SK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Žiadosť </a:t>
            </a:r>
            <a:r>
              <a:rPr lang="sk-SK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sk-SK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zmenu </a:t>
            </a:r>
            <a:r>
              <a:rPr lang="sk-SK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zaslať do NA </a:t>
            </a:r>
            <a:r>
              <a:rPr lang="sk-SK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najneskôr </a:t>
            </a:r>
            <a:r>
              <a:rPr lang="sk-SK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jeden mesiac pred skončením obdobia </a:t>
            </a:r>
            <a:r>
              <a:rPr lang="sk-SK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vykonávania zmluvy </a:t>
            </a:r>
            <a:r>
              <a:rPr lang="sk-SK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(Príloha I – Všeobecné podmienky, Čl. II.13) </a:t>
            </a:r>
          </a:p>
        </p:txBody>
      </p:sp>
    </p:spTree>
    <p:extLst>
      <p:ext uri="{BB962C8B-B14F-4D97-AF65-F5344CB8AC3E}">
        <p14:creationId xmlns="" xmlns:p14="http://schemas.microsoft.com/office/powerpoint/2010/main" val="3904822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835378"/>
            <a:ext cx="7772400" cy="643467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Kontroly</a:t>
            </a:r>
            <a:b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422400"/>
            <a:ext cx="7947561" cy="5215467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Kontrola na mieste počas realizácie projektu: </a:t>
            </a:r>
          </a:p>
          <a:p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realizácie projektu</a:t>
            </a:r>
          </a:p>
          <a:p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</a:t>
            </a:r>
          </a:p>
          <a:p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príjemcu grantu</a:t>
            </a:r>
          </a:p>
          <a:p>
            <a:pPr lvl="0">
              <a:buNone/>
            </a:pPr>
            <a:endParaRPr lang="sk-SK" sz="20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Kontrola na mieste po ukončení projektu:</a:t>
            </a:r>
          </a:p>
          <a:p>
            <a:pPr lvl="0" algn="just"/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 skončení kontroly záverečnej správy</a:t>
            </a:r>
          </a:p>
          <a:p>
            <a:pPr lvl="0" algn="just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</a:t>
            </a:r>
          </a:p>
          <a:p>
            <a:pPr lvl="0" algn="just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príjemcu grantu</a:t>
            </a:r>
          </a:p>
          <a:p>
            <a:pPr>
              <a:buNone/>
            </a:pPr>
            <a:endParaRPr lang="sk-SK" sz="20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Hĺbková kontrola:</a:t>
            </a:r>
          </a:p>
          <a:p>
            <a:pPr lvl="0" algn="just"/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alebo po skončení kontroly záverečnej správy</a:t>
            </a:r>
          </a:p>
          <a:p>
            <a:pPr lvl="0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 (príjemca do NA zašle kópie podporných dokumentov)</a:t>
            </a:r>
          </a:p>
          <a:p>
            <a:pPr lvl="0">
              <a:spcAft>
                <a:spcPts val="1200"/>
              </a:spcAft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 priestoroch národnej agentúry</a:t>
            </a: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857956"/>
            <a:ext cx="7772400" cy="857955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Audity, archivácia</a:t>
            </a:r>
            <a:endParaRPr lang="sk-SK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Audity: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vykonáva Komisia, Národná agentúra, Európsky dvor audítorov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roky ak je grant &lt; 60 000 EUR</a:t>
            </a:r>
          </a:p>
          <a:p>
            <a:pPr lvl="0"/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Archivácia:</a:t>
            </a:r>
          </a:p>
          <a:p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roky ak je grant &lt; 60 000 EUR</a:t>
            </a: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98" y="1013546"/>
            <a:ext cx="7772400" cy="506161"/>
          </a:xfrm>
        </p:spPr>
        <p:txBody>
          <a:bodyPr/>
          <a:lstStyle/>
          <a:p>
            <a:r>
              <a:rPr lang="sk-SK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998" y="3811967"/>
            <a:ext cx="7797800" cy="2294944"/>
          </a:xfrm>
          <a:ln>
            <a:noFill/>
          </a:ln>
        </p:spPr>
        <p:txBody>
          <a:bodyPr/>
          <a:lstStyle/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termín predloženia nie skôr ako 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1. 9. 2018</a:t>
            </a:r>
            <a:endParaRPr lang="sk-SK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inštrukcie k vyplneniu priebežnej správy - mailom</a:t>
            </a:r>
          </a:p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vyplniť rozpočtovú a textovú časť 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správy za seba a svojich partnerov </a:t>
            </a:r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podať cez Mobility </a:t>
            </a: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Tool</a:t>
            </a:r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správa v </a:t>
            </a: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slovenskom jazyku</a:t>
            </a:r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povinná príloha – čestné prehlásenie štatutárneho zástupcu</a:t>
            </a:r>
          </a:p>
          <a:p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2A85549E-170F-4CFE-8C36-C79F04B95289}"/>
              </a:ext>
            </a:extLst>
          </p:cNvPr>
          <p:cNvSpPr txBox="1">
            <a:spLocks/>
          </p:cNvSpPr>
          <p:nvPr/>
        </p:nvSpPr>
        <p:spPr bwMode="auto">
          <a:xfrm>
            <a:off x="660398" y="1519707"/>
            <a:ext cx="7656847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Príklad zo zmluvy: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66" y="2343080"/>
            <a:ext cx="7103533" cy="1314520"/>
          </a:xfrm>
          <a:prstGeom prst="rect">
            <a:avLst/>
          </a:prstGeom>
          <a:solidFill>
            <a:srgbClr val="0033CC"/>
          </a:solidFill>
          <a:ln w="9525">
            <a:solidFill>
              <a:srgbClr val="1E06CC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endParaRPr lang="sk-SK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Strategické partnerstvá</a:t>
            </a: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KA201, </a:t>
            </a:r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KA202, </a:t>
            </a:r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KA203</a:t>
            </a:r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KA204</a:t>
            </a:r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endParaRPr lang="sk-SK" sz="24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PODPORNÉ DOKUMENTY</a:t>
            </a:r>
          </a:p>
          <a:p>
            <a:pPr eaLnBrk="1" hangingPunct="1"/>
            <a:endParaRPr lang="sk-SK" sz="5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264" y="786147"/>
            <a:ext cx="7696531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2672" y="1660566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Právo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vyžiadať si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všetky podporné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kedykoľvek </a:t>
            </a: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počas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realizácie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r>
              <a:rPr lang="sk-SK" sz="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hodnotenie priebežnej správy, záverečnej správy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kontrola projektu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izikovosť projektu</a:t>
            </a:r>
          </a:p>
          <a:p>
            <a:pPr marL="0" indent="0" algn="just">
              <a:buNone/>
            </a:pPr>
            <a:r>
              <a:rPr lang="sk-SK" sz="1600" b="1" dirty="0" smtClean="0"/>
              <a:t>				</a:t>
            </a:r>
            <a:r>
              <a:rPr lang="sk-SK" sz="1800" b="1" dirty="0" smtClean="0"/>
              <a:t>a</a:t>
            </a:r>
            <a:endParaRPr lang="sk-SK" sz="1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sk-SK" sz="2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5 rokov po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ukončení projektu a zaplatení zostatku</a:t>
            </a: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(ak je grant &lt; 60 000 EUR – do 3 rokov) </a:t>
            </a:r>
            <a:endParaRPr lang="sk-S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1200" b="1" dirty="0" smtClean="0"/>
          </a:p>
          <a:p>
            <a:endParaRPr lang="sk-SK" sz="1200" b="1" dirty="0"/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ríjemca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povinný uchovať všetky účtovné doklady, ktoré súvisia s implementáciou projektu, aj keď nie sú súčasťou požadovaných podporných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dokumentov, v súlade s účtovnými zákonmi SR.  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4550631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928650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55171" y="180307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Zásady:</a:t>
            </a:r>
          </a:p>
          <a:p>
            <a:pPr marL="0" indent="0">
              <a:buNone/>
            </a:pPr>
            <a:endParaRPr lang="sk-SK" sz="1200" dirty="0" smtClean="0"/>
          </a:p>
          <a:p>
            <a:pPr>
              <a:buNone/>
            </a:pPr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Dôkladné preštudovanie požiadaviek</a:t>
            </a:r>
          </a:p>
          <a:p>
            <a:pPr lvl="1"/>
            <a:r>
              <a:rPr lang="sk-SK" sz="1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III – Finančné a zmluvné pravidlá</a:t>
            </a:r>
            <a:endParaRPr lang="sk-SK" sz="1800" b="1" u="sng" dirty="0" smtClean="0"/>
          </a:p>
          <a:p>
            <a:pPr lvl="1"/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pracovanie podporných dokumentov v reálnom čase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Archivácia: papierová forma</a:t>
            </a:r>
          </a:p>
          <a:p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„Identifikačné údaje“ na podporných dokumentoch:</a:t>
            </a:r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57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650" y="1023652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26275" y="2088077"/>
            <a:ext cx="7555676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MANAŽMENT A IMPLEMENTÁCIA </a:t>
            </a: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</a:p>
          <a:p>
            <a:pPr>
              <a:buNone/>
            </a:pP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Dôkaz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realizovaných aktivít a vytvorených výstupov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popis v 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priebežnej správe/záverečnej správe</a:t>
            </a:r>
          </a:p>
          <a:p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Bez ďalších osobitných podmienok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7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151" y="738645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40180" y="194557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NADNÁRODNÉ PROJEKTOVÉ STRETNUTIA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1800" dirty="0"/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certifikát/osvedčenie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</a:p>
          <a:p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použité materiály</a:t>
            </a:r>
          </a:p>
          <a:p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z/do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 – itinerár a cestovné lístky</a:t>
            </a:r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5485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902525" y="2147961"/>
            <a:ext cx="4782396" cy="444134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Prezenčná listina</a:t>
            </a:r>
          </a:p>
          <a:p>
            <a:pPr marL="0" indent="0">
              <a:buNone/>
            </a:pPr>
            <a:endParaRPr lang="sk-SK" sz="1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rgbClr val="C00000"/>
                </a:solidFill>
              </a:rPr>
              <a:t>Požadované údaje: 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Miesto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(e-mailová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adresa –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len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r.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2016)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adresa vysielajúcej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účastníka </a:t>
            </a:r>
          </a:p>
          <a:p>
            <a:pPr marL="0" indent="0">
              <a:buNone/>
            </a:pP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881254" y="2921329"/>
            <a:ext cx="2749138" cy="1199408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71896" y="1508164"/>
            <a:ext cx="64839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NADNÁRODNÉ PROJEKTOVÉ STRETNUTIA </a:t>
            </a:r>
            <a:endParaRPr lang="sk-SK" sz="22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VZDELÁVACIE, VYUČOVACIE A ŠKOLIACE AKTIVITY</a:t>
            </a: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- certifikát/osvedčenie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z/do 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Skutočný itinerár cesty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 lístky, faktúry za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Výnimočné prípady -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odôvodnené: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nepredloženie dokladov tretej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Čestné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prehlásenie príjemcu o začiatku a konci mobility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73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99703" y="1273856"/>
            <a:ext cx="7938655" cy="639762"/>
          </a:xfrm>
        </p:spPr>
        <p:txBody>
          <a:bodyPr/>
          <a:lstStyle/>
          <a:p>
            <a:r>
              <a:rPr lang="sk-SK" sz="2200" dirty="0" smtClean="0">
                <a:solidFill>
                  <a:schemeClr val="accent2">
                    <a:lumMod val="75000"/>
                  </a:schemeClr>
                </a:solidFill>
              </a:rPr>
              <a:t>VZDELÁVACIE, VYUČOVACIE A ŠKOLIACE AKTIVITY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670957" y="2268186"/>
            <a:ext cx="5385460" cy="3584843"/>
          </a:xfrm>
        </p:spPr>
        <p:txBody>
          <a:bodyPr/>
          <a:lstStyle/>
          <a:p>
            <a:pPr marL="0" indent="0">
              <a:buNone/>
            </a:pPr>
            <a:r>
              <a:rPr lang="sk-SK" sz="1800" b="1" dirty="0" smtClean="0"/>
              <a:t> </a:t>
            </a: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Doklad 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o účasti na aktivite </a:t>
            </a: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– certifikát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rgbClr val="C00000"/>
                </a:solidFill>
              </a:rPr>
              <a:t>Požadované údaje: 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Účel aktivity v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zahraničí</a:t>
            </a:r>
          </a:p>
          <a:p>
            <a:pPr marL="400050" lvl="1" indent="0">
              <a:buNone/>
            </a:pP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Napr. Krátkodobá </a:t>
            </a:r>
            <a:r>
              <a:rPr lang="sk-SK" sz="1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výmena skupín </a:t>
            </a: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žiakov</a:t>
            </a:r>
            <a:endParaRPr lang="sk-SK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 začiatku a ukončenia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zástupcu prijímajúcej organizácie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Pozícia </a:t>
            </a:r>
            <a:r>
              <a:rPr lang="sk-SK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zástupcu </a:t>
            </a: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prijímajúcej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Pečiatka prijímajúcej organizácie  </a:t>
            </a:r>
          </a:p>
          <a:p>
            <a:endParaRPr lang="sk-SK" sz="1800" dirty="0"/>
          </a:p>
        </p:txBody>
      </p:sp>
      <p:sp>
        <p:nvSpPr>
          <p:cNvPr id="7" name="Zástupný symbol obsahu 5"/>
          <p:cNvSpPr>
            <a:spLocks noGrp="1"/>
          </p:cNvSpPr>
          <p:nvPr>
            <p:ph sz="quarter" idx="4"/>
          </p:nvPr>
        </p:nvSpPr>
        <p:spPr>
          <a:xfrm>
            <a:off x="6127668" y="3350533"/>
            <a:ext cx="2588822" cy="113834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848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PODPORA PRE ŠPECIÁLNE POTREBY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MIMORIADNE 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NÁKLADY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Faktúry – skutočne vynaložené náklady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Náležitosti faktúry: V súlade s 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platnými účtovnými štandardami a požiadavkami platného daňového a právneho poriadku.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</p:txBody>
      </p:sp>
    </p:spTree>
    <p:extLst>
      <p:ext uri="{BB962C8B-B14F-4D97-AF65-F5344CB8AC3E}">
        <p14:creationId xmlns="" xmlns:p14="http://schemas.microsoft.com/office/powerpoint/2010/main" val="14748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899" y="726769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50173" y="1838697"/>
            <a:ext cx="8090065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INTELEKTUÁLNE VÝSTUPY </a:t>
            </a:r>
          </a:p>
          <a:p>
            <a:pPr marL="0" indent="0">
              <a:buNone/>
            </a:pP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Intelektuálne výstupy nahrané v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sk-SK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diseminačnej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platforme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(pri podávaní záverečnej správy)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Pracovné výkazy za každého pracovníka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podľa kategórií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intelektuálnych výstupov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dátum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(deň/mesiac/rok)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rozsah v 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dňoch</a:t>
            </a:r>
          </a:p>
          <a:p>
            <a:pPr lvl="1"/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povahe formálneho vzťahu medzi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pracovníkom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príjemcom – v oficiálnych záznamoch</a:t>
            </a:r>
          </a:p>
          <a:p>
            <a:pPr marL="0" indent="0">
              <a:buNone/>
            </a:pPr>
            <a:endParaRPr lang="sk-SK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/>
              <a:t> </a:t>
            </a:r>
            <a:endParaRPr lang="sk-SK" sz="1800" dirty="0"/>
          </a:p>
        </p:txBody>
      </p:sp>
    </p:spTree>
    <p:extLst>
      <p:ext uri="{BB962C8B-B14F-4D97-AF65-F5344CB8AC3E}">
        <p14:creationId xmlns="" xmlns:p14="http://schemas.microsoft.com/office/powerpoint/2010/main" val="1766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67466"/>
            <a:ext cx="7772400" cy="3093155"/>
          </a:xfrm>
        </p:spPr>
        <p:txBody>
          <a:bodyPr/>
          <a:lstStyle/>
          <a:p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vyčerpaných </a:t>
            </a:r>
            <a:r>
              <a:rPr lang="sk-SK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min.70% </a:t>
            </a:r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 prvej splátky = žiadosť o druhú splátku (čl. I.4.3)</a:t>
            </a:r>
          </a:p>
          <a:p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vyčerpaných </a:t>
            </a:r>
            <a:r>
              <a:rPr lang="sk-SK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 70% </a:t>
            </a:r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 prvej splátky = ďalšia správa po vyčerpaní aspoň 70%</a:t>
            </a:r>
          </a:p>
          <a:p>
            <a:endParaRPr lang="sk-SK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D5E2C390-5D57-4F9B-B38D-5F1382A6D2D7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878774" y="1570912"/>
            <a:ext cx="7433954" cy="4441340"/>
          </a:xfrm>
        </p:spPr>
        <p:txBody>
          <a:bodyPr/>
          <a:lstStyle/>
          <a:p>
            <a:pPr marL="0" indent="0">
              <a:buNone/>
            </a:pPr>
            <a:r>
              <a:rPr lang="sk-SK" sz="1800" b="1" u="sng" dirty="0" smtClean="0">
                <a:solidFill>
                  <a:schemeClr val="accent2">
                    <a:lumMod val="75000"/>
                  </a:schemeClr>
                </a:solidFill>
              </a:rPr>
              <a:t>Pracovné výkazy </a:t>
            </a:r>
            <a:r>
              <a:rPr lang="sk-SK" sz="1800" b="1" u="sng" dirty="0" err="1" smtClean="0">
                <a:solidFill>
                  <a:schemeClr val="accent2">
                    <a:lumMod val="75000"/>
                  </a:schemeClr>
                </a:solidFill>
              </a:rPr>
              <a:t>vs</a:t>
            </a:r>
            <a:r>
              <a:rPr lang="sk-SK" sz="1800" b="1" u="sng" dirty="0" smtClean="0">
                <a:solidFill>
                  <a:schemeClr val="accent2">
                    <a:lumMod val="75000"/>
                  </a:schemeClr>
                </a:solidFill>
              </a:rPr>
              <a:t>. Mobility </a:t>
            </a:r>
            <a:r>
              <a:rPr lang="sk-SK" sz="1800" b="1" u="sng" dirty="0" err="1" smtClean="0">
                <a:solidFill>
                  <a:schemeClr val="accent2">
                    <a:lumMod val="75000"/>
                  </a:schemeClr>
                </a:solidFill>
              </a:rPr>
              <a:t>tool</a:t>
            </a:r>
            <a:r>
              <a:rPr lang="sk-SK" sz="18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sz="1800" b="1" u="sng" dirty="0" err="1" smtClean="0">
                <a:solidFill>
                  <a:schemeClr val="accent2">
                    <a:lumMod val="75000"/>
                  </a:schemeClr>
                </a:solidFill>
              </a:rPr>
              <a:t>vs</a:t>
            </a:r>
            <a:r>
              <a:rPr lang="sk-SK" sz="1800" b="1" u="sng" dirty="0" smtClean="0">
                <a:solidFill>
                  <a:schemeClr val="accent2">
                    <a:lumMod val="75000"/>
                  </a:schemeClr>
                </a:solidFill>
              </a:rPr>
              <a:t>. Formálny vzťah = jednotná informácia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PRACOVNÉ VÝKAZY</a:t>
            </a:r>
          </a:p>
          <a:p>
            <a:pPr marL="0" indent="0">
              <a:buNone/>
            </a:pPr>
            <a:endParaRPr lang="sk-SK" sz="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Povinnosti Koordinátora:</a:t>
            </a:r>
          </a:p>
          <a:p>
            <a:pPr marL="0" indent="0">
              <a:buNone/>
            </a:pPr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Skontrolovať formálne náležitosti u všetkých partnerov 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Archivácia pracovných výkazov všetkých zapojených partnerov: </a:t>
            </a:r>
          </a:p>
          <a:p>
            <a:pPr lvl="1">
              <a:buFontTx/>
              <a:buChar char="-"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originály – pracovníci koordinátora</a:t>
            </a:r>
          </a:p>
          <a:p>
            <a:pPr lvl="1">
              <a:buFontTx/>
              <a:buChar char="-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ópie -  pracovníci zapojených partnerov (zapojení partneri archivujú originály)</a:t>
            </a:r>
          </a:p>
          <a:p>
            <a:pPr lvl="1">
              <a:buFont typeface="Wingdings" pitchFamily="2" charset="2"/>
              <a:buChar char="Ø"/>
            </a:pPr>
            <a:endParaRPr lang="sk-SK" sz="12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Kontrola - Pravidlo 4 očí</a:t>
            </a:r>
          </a:p>
          <a:p>
            <a:pPr>
              <a:buFont typeface="Wingdings" pitchFamily="2" charset="2"/>
              <a:buChar char="Ø"/>
            </a:pPr>
            <a:endParaRPr lang="sk-SK" sz="18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771896" y="890644"/>
            <a:ext cx="70539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INTELEKTUÁLNE VÝSTUPY</a:t>
            </a:r>
            <a:endParaRPr lang="sk-SK" sz="22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AutoShape 2" descr="Výsledok vyhľadávania obrázkov pre dopyt four eyes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6" name="Obrázok 5" descr="Výsledok vyhľadávania obrázkov pre dopyt four eyes control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915" y="5498276"/>
            <a:ext cx="3115058" cy="12409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83719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899" y="655517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52055" y="1862447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MULTIPLIKAČNÉ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PODUJATIA </a:t>
            </a:r>
          </a:p>
          <a:p>
            <a:pPr marL="0" indent="0">
              <a:buNone/>
            </a:pPr>
            <a:endParaRPr lang="sk-SK" sz="1200" dirty="0" smtClean="0"/>
          </a:p>
          <a:p>
            <a:pPr marL="0" indent="0">
              <a:buNone/>
            </a:pPr>
            <a:endParaRPr lang="sk-SK" sz="12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sk-SK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Použité a distribuované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materiály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sk-SK" sz="1800" b="1" dirty="0" smtClean="0"/>
              <a:t> </a:t>
            </a:r>
            <a:endParaRPr lang="sk-SK" sz="1800" dirty="0"/>
          </a:p>
        </p:txBody>
      </p:sp>
    </p:spTree>
    <p:extLst>
      <p:ext uri="{BB962C8B-B14F-4D97-AF65-F5344CB8AC3E}">
        <p14:creationId xmlns="" xmlns:p14="http://schemas.microsoft.com/office/powerpoint/2010/main" val="8266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890649" y="2041083"/>
            <a:ext cx="4782396" cy="4441340"/>
          </a:xfrm>
        </p:spPr>
        <p:txBody>
          <a:bodyPr/>
          <a:lstStyle/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</a:t>
            </a: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Miesto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e-mailová adresa –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(len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r.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2016)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adresa vysielajúcej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účastníka </a:t>
            </a:r>
          </a:p>
          <a:p>
            <a:pPr marL="0" indent="0">
              <a:buNone/>
            </a:pP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795157" y="2660072"/>
            <a:ext cx="2749138" cy="1199408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71896" y="1508164"/>
            <a:ext cx="648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MULTIPLIKAČNÉ PODUJATIA</a:t>
            </a:r>
            <a:endParaRPr lang="sk-SK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08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6582" y="857374"/>
            <a:ext cx="7772400" cy="749300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Diskusia </a:t>
            </a: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1028" name="Picture 4" descr="Výsledok vyhľadávania obrázkov pre dopyt discus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3154" y="2565566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EF6E83-B963-4560-BF75-BE953C5F245B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428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pl-PL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Ďakujeme </a:t>
            </a:r>
            <a:r>
              <a:rPr lang="pl-PL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 pozornosť!</a:t>
            </a:r>
            <a:br>
              <a:rPr lang="pl-PL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l-PL" b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l-PL" b="1" u="sng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backoffice@saaic.sk</a:t>
            </a:r>
            <a:endParaRPr lang="sk-SK" b="1" u="sng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Schválenie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106266236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Zamietnutie 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329443899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itle 1">
            <a:extLst>
              <a:ext uri="{FF2B5EF4-FFF2-40B4-BE49-F238E27FC236}">
                <a16:creationId xmlns="" xmlns:a16="http://schemas.microsoft.com/office/drawing/2014/main" id="{C3BAE59A-36F0-4D2A-91F6-6CE80EBDB1F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3" grpId="0">
        <p:bldAsOne/>
      </p:bldGraphic>
      <p:bldP spid="5" grpId="0" build="p"/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73956"/>
            <a:ext cx="7772400" cy="3285066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sk-SK" sz="20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Finančný režim projektov so slabou finančnou kapacitou</a:t>
            </a:r>
          </a:p>
          <a:p>
            <a:pPr>
              <a:spcAft>
                <a:spcPts val="600"/>
              </a:spcAft>
            </a:pP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vyčerpaných </a:t>
            </a:r>
            <a:r>
              <a:rPr lang="sk-SK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min. 85% 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 prvej splátky </a:t>
            </a:r>
            <a:r>
              <a:rPr lang="sk-SK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predfinancovania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(max. 60 0000 EUR)</a:t>
            </a:r>
          </a:p>
          <a:p>
            <a:pPr>
              <a:spcAft>
                <a:spcPts val="600"/>
              </a:spcAft>
            </a:pP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 vyčerpaní prvej a každej z nasledujúcich splátok koordinátor projektu podá tzv. </a:t>
            </a:r>
            <a:r>
              <a:rPr lang="sk-SK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predbežnú správu = 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žiadosť o druhú splátku </a:t>
            </a:r>
            <a:endParaRPr lang="sk-SK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koordinátor projektu podá </a:t>
            </a:r>
            <a:r>
              <a:rPr lang="sk-SK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priebežnú správu </a:t>
            </a:r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 vykazované obdobie uvedené v zmluve o poskytnutí grantu – </a:t>
            </a:r>
            <a:r>
              <a:rPr lang="sk-SK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nie je žiadosťou o druhú splátku</a:t>
            </a:r>
          </a:p>
          <a:p>
            <a:pPr>
              <a:buNone/>
            </a:pPr>
            <a:endParaRPr lang="sk-SK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D5E2C390-5D57-4F9B-B38D-5F1382A6D2D7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867897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– Zhrnutie</a:t>
            </a:r>
            <a:endParaRPr lang="sk-SK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0634" y="1529938"/>
            <a:ext cx="8538358" cy="47918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Aktualizácia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všetkých číselných údajov a popisov za vykazované obdobie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Slovné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popisy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rozpočtovej aj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textovej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časti správy -  aktivity realizované aj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plánované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v slovenskom jazyku </a:t>
            </a:r>
            <a:endParaRPr lang="sk-SK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Číselné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daje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slovný popis - podporné dokumenty = </a:t>
            </a:r>
            <a:r>
              <a:rPr lang="sk-SK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jednotné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informácie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endParaRPr lang="sk-SK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Slovný </a:t>
            </a:r>
            <a:r>
              <a:rPr lang="sk-SK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popis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konkrétny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prehľadný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úplný: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zodpovedané všetky otázky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špecifický: partner alebo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koordinátor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500"/>
              </a:spcAft>
            </a:pP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Zmeny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oproti schválenej prihláške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zdôvodniť v textovej časti správy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500"/>
              </a:spcAft>
            </a:pPr>
            <a:r>
              <a:rPr lang="sk-SK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Interná kontrola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údajov a textovej časti pred podaním</a:t>
            </a:r>
          </a:p>
          <a:p>
            <a:pPr marL="0">
              <a:spcBef>
                <a:spcPts val="0"/>
              </a:spcBef>
              <a:spcAft>
                <a:spcPts val="500"/>
              </a:spcAft>
            </a:pP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Informácia </a:t>
            </a:r>
            <a:r>
              <a:rPr lang="sk-SK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 podaní </a:t>
            </a:r>
            <a:r>
              <a:rPr lang="sk-SK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priebežnej správy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poverenému konzultantovi NA</a:t>
            </a:r>
            <a:endParaRPr lang="sk-SK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12257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Manažment a implementácia projektu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="" xmlns:a16="http://schemas.microsoft.com/office/drawing/2014/main" id="{8E9723C8-CD94-45CF-ABB1-0C4B0DF4AE61}"/>
              </a:ext>
            </a:extLst>
          </p:cNvPr>
          <p:cNvSpPr txBox="1"/>
          <p:nvPr/>
        </p:nvSpPr>
        <p:spPr>
          <a:xfrm>
            <a:off x="660398" y="2373062"/>
            <a:ext cx="8006905" cy="3693319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tabLst>
                <a:tab pos="8166100" algn="l"/>
              </a:tabLst>
              <a:defRPr/>
            </a:pPr>
            <a:r>
              <a:rPr lang="sk-SK" sz="2000" u="sng" dirty="0" smtClean="0">
                <a:solidFill>
                  <a:srgbClr val="002060"/>
                </a:solidFill>
              </a:rPr>
              <a:t>Sprievodca programom </a:t>
            </a:r>
            <a:r>
              <a:rPr lang="sk-SK" sz="2000" u="sng" dirty="0" err="1" smtClean="0">
                <a:solidFill>
                  <a:srgbClr val="002060"/>
                </a:solidFill>
              </a:rPr>
              <a:t>Erasmus</a:t>
            </a:r>
            <a:r>
              <a:rPr lang="sk-SK" sz="2000" u="sng" dirty="0" smtClean="0">
                <a:solidFill>
                  <a:srgbClr val="002060"/>
                </a:solidFill>
              </a:rPr>
              <a:t>+ na webovej stránke:</a:t>
            </a:r>
            <a:endParaRPr lang="sk-SK" sz="2000" u="sng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riadenie 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projektu (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plánovanie, koordinácia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komunikácia medzi partnermi...)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vzdelávacie materiály v malom rozsahu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miestne projektové aktivity (projektová práca so žiakmi v triedach, aktivity práce s mládežou...)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informovanie a propagácia (brožúry, letáky, ...)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hostenie vzdelávacích 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aktivít</a:t>
            </a:r>
          </a:p>
          <a:p>
            <a:pPr marL="571500" indent="-571500" algn="just">
              <a:tabLst>
                <a:tab pos="8166100" algn="l"/>
              </a:tabLst>
              <a:defRPr/>
            </a:pPr>
            <a:endParaRPr lang="sk-SK" sz="2000" dirty="0" smtClean="0">
              <a:solidFill>
                <a:srgbClr val="002060"/>
              </a:solidFill>
              <a:effectLst/>
              <a:latin typeface="+mj-lt"/>
            </a:endParaRPr>
          </a:p>
          <a:p>
            <a:pPr indent="-571500">
              <a:tabLst>
                <a:tab pos="8166100" algn="l"/>
              </a:tabLst>
              <a:defRPr/>
            </a:pPr>
            <a:r>
              <a:rPr lang="sk-SK" sz="2000" dirty="0" smtClean="0">
                <a:solidFill>
                  <a:srgbClr val="002060"/>
                </a:solidFill>
                <a:latin typeface="+mj-lt"/>
              </a:rPr>
              <a:t>Príjemca nie je povinný čerpať jednotkový príspevok z PMI po mesiacoch.</a:t>
            </a:r>
            <a:endParaRPr lang="sk-SK" sz="2000" dirty="0">
              <a:solidFill>
                <a:srgbClr val="002060"/>
              </a:solidFill>
              <a:effectLst/>
              <a:latin typeface="+mj-lt"/>
            </a:endParaRPr>
          </a:p>
          <a:p>
            <a:pPr marL="571500" indent="-571500" algn="just">
              <a:defRPr/>
            </a:pPr>
            <a:r>
              <a:rPr lang="sk-SK" sz="1400" dirty="0">
                <a:solidFill>
                  <a:srgbClr val="002060"/>
                </a:solidFill>
                <a:latin typeface="+mj-lt"/>
              </a:rPr>
              <a:t> </a:t>
            </a:r>
          </a:p>
        </p:txBody>
      </p:sp>
      <p:sp>
        <p:nvSpPr>
          <p:cNvPr id="19" name="Title 1">
            <a:extLst>
              <a:ext uri="{FF2B5EF4-FFF2-40B4-BE49-F238E27FC236}">
                <a16:creationId xmlns="" xmlns:a16="http://schemas.microsoft.com/office/drawing/2014/main" id="{2C1775CF-6B01-403D-88B7-832A53F1716B}"/>
              </a:ext>
            </a:extLst>
          </p:cNvPr>
          <p:cNvSpPr txBox="1">
            <a:spLocks/>
          </p:cNvSpPr>
          <p:nvPr/>
        </p:nvSpPr>
        <p:spPr bwMode="auto">
          <a:xfrm>
            <a:off x="660398" y="1670611"/>
            <a:ext cx="7656847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</a:t>
            </a:r>
            <a:r>
              <a:rPr lang="sk-SK" sz="24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náklady:</a:t>
            </a:r>
            <a:endParaRPr lang="sk-SK" sz="2400" b="1" kern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26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Národné projektové stretnutia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="" xmlns:a16="http://schemas.microsoft.com/office/drawing/2014/main" id="{7EE781DA-FC3C-45E0-955E-CCDDCAC92903}"/>
              </a:ext>
            </a:extLst>
          </p:cNvPr>
          <p:cNvSpPr txBox="1"/>
          <p:nvPr/>
        </p:nvSpPr>
        <p:spPr>
          <a:xfrm>
            <a:off x="437320" y="2424992"/>
            <a:ext cx="8269357" cy="3693319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účasť projektových partnerov na stretnutiach, ktoré </a:t>
            </a:r>
            <a:r>
              <a:rPr lang="sk-SK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hostí iný projektový partner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stretnutia primárne zamerané </a:t>
            </a:r>
            <a:r>
              <a:rPr lang="sk-SK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sk-SK" sz="18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prípravu/koordináciu </a:t>
            </a:r>
            <a:r>
              <a:rPr lang="sk-SK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ďalších projektových aktivít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určené pre zamestnancov zodpovedných za projekt zo zapojených organizácií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účasť žiakov je možná za predpokladu, že ich účasť je nutná pre niektoré aspekty </a:t>
            </a:r>
            <a:r>
              <a:rPr lang="sk-SK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projektového manažmentu -   náležite </a:t>
            </a:r>
            <a:r>
              <a:rPr lang="sk-SK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odôvodniť v </a:t>
            </a:r>
            <a:r>
              <a:rPr lang="sk-SK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priebežnej </a:t>
            </a:r>
            <a:r>
              <a:rPr lang="sk-SK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správe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príspevok na cestovné náklady a na pobytové náklady </a:t>
            </a:r>
            <a:r>
              <a:rPr lang="sk-SK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(cesta tam aj späť)</a:t>
            </a:r>
            <a:r>
              <a:rPr lang="sk-SK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k-SK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endParaRPr lang="sk-SK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tabLst>
                <a:tab pos="8166100" algn="l"/>
              </a:tabLst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Častá chyba: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nesprávne zadané vzdialenostné pásma v Mobility Tool</a:t>
            </a:r>
            <a:endParaRPr lang="sk-SK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2B0DE97E-93BA-418C-8ACE-F9D8ADDD9354}"/>
              </a:ext>
            </a:extLst>
          </p:cNvPr>
          <p:cNvSpPr txBox="1">
            <a:spLocks/>
          </p:cNvSpPr>
          <p:nvPr/>
        </p:nvSpPr>
        <p:spPr bwMode="auto">
          <a:xfrm>
            <a:off x="437322" y="1670611"/>
            <a:ext cx="8269356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Aktivita zahŕňa:</a:t>
            </a:r>
          </a:p>
        </p:txBody>
      </p:sp>
    </p:spTree>
    <p:extLst>
      <p:ext uri="{BB962C8B-B14F-4D97-AF65-F5344CB8AC3E}">
        <p14:creationId xmlns="" xmlns:p14="http://schemas.microsoft.com/office/powerpoint/2010/main" val="1697673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="" xmlns:a16="http://schemas.microsoft.com/office/drawing/2014/main" id="{ABB20EDB-88FF-4EDF-A85B-0507DD541EE7}"/>
              </a:ext>
            </a:extLst>
          </p:cNvPr>
          <p:cNvSpPr txBox="1"/>
          <p:nvPr/>
        </p:nvSpPr>
        <p:spPr>
          <a:xfrm>
            <a:off x="251791" y="1775635"/>
            <a:ext cx="8653670" cy="1815882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8166100" algn="l"/>
              </a:tabLst>
              <a:defRPr/>
            </a:pPr>
            <a:r>
              <a:rPr lang="sk-SK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Oprávnené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náklady: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cestovné náklady účastníkov (vrátane sprevádzajúcich osôb) z miesta vysielajúcej organizácie do miesta aktivity a späť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pobytové náklady účastníkov (vrátane sprevádzajúcich osôb) počas aktivity – ubytovanie, strava, poistenie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="" xmlns:a16="http://schemas.microsoft.com/office/drawing/2014/main" id="{ED59558C-6FB2-41C4-A556-8E2648358FC6}"/>
              </a:ext>
            </a:extLst>
          </p:cNvPr>
          <p:cNvSpPr txBox="1"/>
          <p:nvPr/>
        </p:nvSpPr>
        <p:spPr>
          <a:xfrm>
            <a:off x="251791" y="3842796"/>
            <a:ext cx="8653670" cy="2431435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8166100" algn="l"/>
              </a:tabLst>
              <a:defRPr/>
            </a:pPr>
            <a:r>
              <a:rPr lang="sk-SK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Vzdelávacie aktivity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projektoch 2017: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Krátkodobé výmeny skupín žiakov (min. 5 dní, okrem dní na cestovanie)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Krátkodobé spoločné podujatia prípravy zamestnancov (min. 3 dni, okrem dní na cestovanie)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Zmiešaná mobilita učiacich sa (</a:t>
            </a:r>
            <a:r>
              <a:rPr lang="sk-SK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Blended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mobility) 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min. 5 dní, okrem dní na cestovanie + virtuálna 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mobilita, Sprievodca programom, s. 297</a:t>
            </a:r>
            <a:endParaRPr lang="sk-SK" sz="20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58097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8506</TotalTime>
  <Words>1151</Words>
  <Application>Microsoft Office PowerPoint</Application>
  <PresentationFormat>On-screen Show (4:3)</PresentationFormat>
  <Paragraphs>354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Default Design</vt:lpstr>
      <vt:lpstr>Predkladanie priebežných správ KA2</vt:lpstr>
      <vt:lpstr>Priebežná správa </vt:lpstr>
      <vt:lpstr>Slide 3</vt:lpstr>
      <vt:lpstr>Slide 4</vt:lpstr>
      <vt:lpstr>Slide 5</vt:lpstr>
      <vt:lpstr>Priebežná správa – Zhrnutie</vt:lpstr>
      <vt:lpstr>Slide 7</vt:lpstr>
      <vt:lpstr>Slide 8</vt:lpstr>
      <vt:lpstr>Slide 9</vt:lpstr>
      <vt:lpstr>Vzdelávacie aktivity </vt:lpstr>
      <vt:lpstr>Intelektuálne výstupy </vt:lpstr>
      <vt:lpstr>Multiplikačné podujatia </vt:lpstr>
      <vt:lpstr>Mimoriadne náklady  </vt:lpstr>
      <vt:lpstr>Podpora na špeciálne potreby </vt:lpstr>
      <vt:lpstr>Slide 15</vt:lpstr>
      <vt:lpstr>Slide 16</vt:lpstr>
      <vt:lpstr>Slide 17</vt:lpstr>
      <vt:lpstr>Kontroly </vt:lpstr>
      <vt:lpstr>Audity, archivácia</vt:lpstr>
      <vt:lpstr> 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Slide 30</vt:lpstr>
      <vt:lpstr>PODPORNÉ DOKUMENTY</vt:lpstr>
      <vt:lpstr>PODPORNÉ DOKUMENTY</vt:lpstr>
      <vt:lpstr>Diskusia 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cychova</cp:lastModifiedBy>
  <cp:revision>1194</cp:revision>
  <cp:lastPrinted>2017-04-28T08:36:41Z</cp:lastPrinted>
  <dcterms:created xsi:type="dcterms:W3CDTF">1601-01-01T00:00:00Z</dcterms:created>
  <dcterms:modified xsi:type="dcterms:W3CDTF">2018-06-01T12:57:54Z</dcterms:modified>
</cp:coreProperties>
</file>