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424" r:id="rId2"/>
    <p:sldId id="425" r:id="rId3"/>
    <p:sldId id="426" r:id="rId4"/>
    <p:sldId id="427" r:id="rId5"/>
    <p:sldId id="428" r:id="rId6"/>
    <p:sldId id="429" r:id="rId7"/>
    <p:sldId id="430" r:id="rId8"/>
    <p:sldId id="431" r:id="rId9"/>
    <p:sldId id="432" r:id="rId10"/>
    <p:sldId id="433" r:id="rId11"/>
    <p:sldId id="434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5" r:id="rId21"/>
    <p:sldId id="417" r:id="rId22"/>
    <p:sldId id="401" r:id="rId23"/>
    <p:sldId id="400" r:id="rId24"/>
    <p:sldId id="403" r:id="rId25"/>
    <p:sldId id="407" r:id="rId26"/>
    <p:sldId id="408" r:id="rId27"/>
    <p:sldId id="422" r:id="rId28"/>
    <p:sldId id="420" r:id="rId29"/>
    <p:sldId id="446" r:id="rId30"/>
    <p:sldId id="447" r:id="rId31"/>
    <p:sldId id="383" r:id="rId32"/>
    <p:sldId id="423" r:id="rId33"/>
  </p:sldIdLst>
  <p:sldSz cx="9144000" cy="6858000" type="screen4x3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a Vojtkova" initials="AV" lastIdx="3" clrIdx="0"/>
  <p:cmAuthor id="1" name="nada" initials="n" lastIdx="5" clrIdx="1"/>
  <p:cmAuthor id="2" name="roman" initials="s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99"/>
    <a:srgbClr val="FF9999"/>
    <a:srgbClr val="FF5050"/>
    <a:srgbClr val="EDF2A6"/>
    <a:srgbClr val="CCFFCC"/>
    <a:srgbClr val="0033CC"/>
    <a:srgbClr val="92D050"/>
    <a:srgbClr val="99FF66"/>
    <a:srgbClr val="0099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7942" autoAdjust="0"/>
  </p:normalViewPr>
  <p:slideViewPr>
    <p:cSldViewPr snapToGrid="0">
      <p:cViewPr>
        <p:scale>
          <a:sx n="80" d="100"/>
          <a:sy n="80" d="100"/>
        </p:scale>
        <p:origin x="-115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64" y="-10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B133C-4529-4F56-B7F5-47905448710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1315A109-8157-4D02-8B1B-09C8B800017A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sk-SK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03604C-729B-484A-9005-0A7511A5D1E3}" type="par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69ACEC-CD69-406A-8E3A-272E78C99BB2}" type="sibTrans" cxnId="{A909EB99-759D-4C38-8858-447568B0D7F8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EFAB8B-12C5-47B2-A676-BA4D9372D503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gm:t>
    </dgm:pt>
    <dgm:pt modelId="{8F1B1800-4B64-46D3-AFAA-44EFA9ACBD9A}" type="par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027AAC-EE6C-4C04-A42B-EB9CCE4A7513}" type="sibTrans" cxnId="{91E683C2-D670-44AF-A23A-DB578DAEAF2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91C45D-41EC-4C43-A9E4-67398721D967}">
      <dgm:prSet phldrT="[Text]"/>
      <dgm:spPr>
        <a:solidFill>
          <a:srgbClr val="00B050"/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b="1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príjemcovi + 2. splátka</a:t>
          </a:r>
        </a:p>
      </dgm:t>
    </dgm:pt>
    <dgm:pt modelId="{74E8014B-14A5-4C5E-8009-3EAFAE814C99}" type="par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5FFAA0-3BB7-4DC7-8592-BC7992BABEDF}" type="sibTrans" cxnId="{A0AEF71C-1AED-4208-9F38-70A2DE5C4581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8B61BA-3F0A-4D7A-9EE4-B250E53CAEE2}" type="pres">
      <dgm:prSet presAssocID="{81AB133C-4529-4F56-B7F5-4790544871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A77B77A8-9216-49C8-A2F7-5F54AE59188D}" type="pres">
      <dgm:prSet presAssocID="{F491C45D-41EC-4C43-A9E4-67398721D967}" presName="boxAndChildren" presStyleCnt="0"/>
      <dgm:spPr/>
    </dgm:pt>
    <dgm:pt modelId="{7F23AEC5-628D-4057-A8D3-F415FFCBBF89}" type="pres">
      <dgm:prSet presAssocID="{F491C45D-41EC-4C43-A9E4-67398721D967}" presName="parentTextBox" presStyleLbl="node1" presStyleIdx="0" presStyleCnt="3"/>
      <dgm:spPr/>
      <dgm:t>
        <a:bodyPr/>
        <a:lstStyle/>
        <a:p>
          <a:endParaRPr lang="sk-SK"/>
        </a:p>
      </dgm:t>
    </dgm:pt>
    <dgm:pt modelId="{30B93B8E-CE8D-42EA-90D1-79C3CB4CE581}" type="pres">
      <dgm:prSet presAssocID="{CC027AAC-EE6C-4C04-A42B-EB9CCE4A7513}" presName="sp" presStyleCnt="0"/>
      <dgm:spPr/>
    </dgm:pt>
    <dgm:pt modelId="{DAB008AD-0100-4737-B1D3-38939A77447A}" type="pres">
      <dgm:prSet presAssocID="{1AEFAB8B-12C5-47B2-A676-BA4D9372D503}" presName="arrowAndChildren" presStyleCnt="0"/>
      <dgm:spPr/>
    </dgm:pt>
    <dgm:pt modelId="{CE901928-5405-418F-A499-5030C3B64268}" type="pres">
      <dgm:prSet presAssocID="{1AEFAB8B-12C5-47B2-A676-BA4D9372D503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427FEE31-179F-438C-B8B9-EC8CFC23AA1F}" type="pres">
      <dgm:prSet presAssocID="{4F69ACEC-CD69-406A-8E3A-272E78C99BB2}" presName="sp" presStyleCnt="0"/>
      <dgm:spPr/>
    </dgm:pt>
    <dgm:pt modelId="{B8AB4513-36B9-457F-8934-A972867CF71B}" type="pres">
      <dgm:prSet presAssocID="{1315A109-8157-4D02-8B1B-09C8B800017A}" presName="arrowAndChildren" presStyleCnt="0"/>
      <dgm:spPr/>
    </dgm:pt>
    <dgm:pt modelId="{B7E72486-1866-4348-B16F-4065263184C7}" type="pres">
      <dgm:prSet presAssocID="{1315A109-8157-4D02-8B1B-09C8B800017A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34F76EA2-46AE-400A-BCBB-E56BB2F46611}" type="presOf" srcId="{F491C45D-41EC-4C43-A9E4-67398721D967}" destId="{7F23AEC5-628D-4057-A8D3-F415FFCBBF89}" srcOrd="0" destOrd="0" presId="urn:microsoft.com/office/officeart/2005/8/layout/process4"/>
    <dgm:cxn modelId="{A909EB99-759D-4C38-8858-447568B0D7F8}" srcId="{81AB133C-4529-4F56-B7F5-47905448710B}" destId="{1315A109-8157-4D02-8B1B-09C8B800017A}" srcOrd="0" destOrd="0" parTransId="{6703604C-729B-484A-9005-0A7511A5D1E3}" sibTransId="{4F69ACEC-CD69-406A-8E3A-272E78C99BB2}"/>
    <dgm:cxn modelId="{A0AEF71C-1AED-4208-9F38-70A2DE5C4581}" srcId="{81AB133C-4529-4F56-B7F5-47905448710B}" destId="{F491C45D-41EC-4C43-A9E4-67398721D967}" srcOrd="2" destOrd="0" parTransId="{74E8014B-14A5-4C5E-8009-3EAFAE814C99}" sibTransId="{8B5FFAA0-3BB7-4DC7-8592-BC7992BABEDF}"/>
    <dgm:cxn modelId="{CBEA460B-FA44-42A2-A0C4-F29F6CAEC93A}" type="presOf" srcId="{1AEFAB8B-12C5-47B2-A676-BA4D9372D503}" destId="{CE901928-5405-418F-A499-5030C3B64268}" srcOrd="0" destOrd="0" presId="urn:microsoft.com/office/officeart/2005/8/layout/process4"/>
    <dgm:cxn modelId="{91E683C2-D670-44AF-A23A-DB578DAEAF2E}" srcId="{81AB133C-4529-4F56-B7F5-47905448710B}" destId="{1AEFAB8B-12C5-47B2-A676-BA4D9372D503}" srcOrd="1" destOrd="0" parTransId="{8F1B1800-4B64-46D3-AFAA-44EFA9ACBD9A}" sibTransId="{CC027AAC-EE6C-4C04-A42B-EB9CCE4A7513}"/>
    <dgm:cxn modelId="{CC22DE2F-21BD-4A66-B720-359F0E1F1131}" type="presOf" srcId="{81AB133C-4529-4F56-B7F5-47905448710B}" destId="{348B61BA-3F0A-4D7A-9EE4-B250E53CAEE2}" srcOrd="0" destOrd="0" presId="urn:microsoft.com/office/officeart/2005/8/layout/process4"/>
    <dgm:cxn modelId="{23F39226-CEAC-4EF1-AF83-5F74A6FB0372}" type="presOf" srcId="{1315A109-8157-4D02-8B1B-09C8B800017A}" destId="{B7E72486-1866-4348-B16F-4065263184C7}" srcOrd="0" destOrd="0" presId="urn:microsoft.com/office/officeart/2005/8/layout/process4"/>
    <dgm:cxn modelId="{E246776E-0295-4318-8333-094D9320178F}" type="presParOf" srcId="{348B61BA-3F0A-4D7A-9EE4-B250E53CAEE2}" destId="{A77B77A8-9216-49C8-A2F7-5F54AE59188D}" srcOrd="0" destOrd="0" presId="urn:microsoft.com/office/officeart/2005/8/layout/process4"/>
    <dgm:cxn modelId="{C2820430-BECD-4A21-8C81-EBBACD2A1552}" type="presParOf" srcId="{A77B77A8-9216-49C8-A2F7-5F54AE59188D}" destId="{7F23AEC5-628D-4057-A8D3-F415FFCBBF89}" srcOrd="0" destOrd="0" presId="urn:microsoft.com/office/officeart/2005/8/layout/process4"/>
    <dgm:cxn modelId="{B40B2F6B-9301-438E-B4CA-B5CC25AE5507}" type="presParOf" srcId="{348B61BA-3F0A-4D7A-9EE4-B250E53CAEE2}" destId="{30B93B8E-CE8D-42EA-90D1-79C3CB4CE581}" srcOrd="1" destOrd="0" presId="urn:microsoft.com/office/officeart/2005/8/layout/process4"/>
    <dgm:cxn modelId="{DCADC00C-ACFA-4DBA-85A3-2BEB86CF9C78}" type="presParOf" srcId="{348B61BA-3F0A-4D7A-9EE4-B250E53CAEE2}" destId="{DAB008AD-0100-4737-B1D3-38939A77447A}" srcOrd="2" destOrd="0" presId="urn:microsoft.com/office/officeart/2005/8/layout/process4"/>
    <dgm:cxn modelId="{5A7F04B4-4780-477E-ACBB-ED93E28C3B00}" type="presParOf" srcId="{DAB008AD-0100-4737-B1D3-38939A77447A}" destId="{CE901928-5405-418F-A499-5030C3B64268}" srcOrd="0" destOrd="0" presId="urn:microsoft.com/office/officeart/2005/8/layout/process4"/>
    <dgm:cxn modelId="{F2537AB4-B737-4447-BA41-4DCB3C7CD7C4}" type="presParOf" srcId="{348B61BA-3F0A-4D7A-9EE4-B250E53CAEE2}" destId="{427FEE31-179F-438C-B8B9-EC8CFC23AA1F}" srcOrd="3" destOrd="0" presId="urn:microsoft.com/office/officeart/2005/8/layout/process4"/>
    <dgm:cxn modelId="{2F29E926-EC86-43C0-969B-0228A2505A2C}" type="presParOf" srcId="{348B61BA-3F0A-4D7A-9EE4-B250E53CAEE2}" destId="{B8AB4513-36B9-457F-8934-A972867CF71B}" srcOrd="4" destOrd="0" presId="urn:microsoft.com/office/officeart/2005/8/layout/process4"/>
    <dgm:cxn modelId="{22650F53-DC79-47E1-90CF-1FBBA31B4A64}" type="presParOf" srcId="{B8AB4513-36B9-457F-8934-A972867CF71B}" destId="{B7E72486-1866-4348-B16F-4065263184C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FF60E4-0B69-49B7-9169-89868DDEEED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0075F7A4-7401-4AC0-8A77-E392456912E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gm:t>
    </dgm:pt>
    <dgm:pt modelId="{4BF9507A-4F22-4DDD-AD60-9C59E122A907}" type="par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D830A2-B702-4186-AF84-550F7CB2305D}" type="sibTrans" cxnId="{00927C38-14B0-4A92-89CC-BEE1EAC89FF0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FBB1D4-FE89-4AB9-B308-DE81A34A8AC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+ mail príjemcovi </a:t>
          </a:r>
        </a:p>
      </dgm:t>
    </dgm:pt>
    <dgm:pt modelId="{A5C07CBD-C423-4FA2-AD53-8DA9CA075C6C}" type="par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74706D-B6C5-4631-AABD-4AB31641DB67}" type="sibTrans" cxnId="{5DDF39B8-F2A2-40A1-A4BC-A8E824130D19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BAD93-3A58-44BD-9F6B-1555FB12E2F9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Príjemca  = povinnosť  od zamietnutia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E519C8-BE28-4C1B-BBC6-0FB97E9035F1}" type="par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029F9C-BC2E-4D42-885B-72C5146B743B}" type="sibTrans" cxnId="{039F0F57-3800-4658-B33A-3B5D5E3131BE}">
      <dgm:prSet/>
      <dgm:spPr/>
      <dgm:t>
        <a:bodyPr/>
        <a:lstStyle/>
        <a:p>
          <a:endParaRPr lang="sk-SK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B1F4CE-4781-443A-B34E-86CC91C08C4F}" type="pres">
      <dgm:prSet presAssocID="{74FF60E4-0B69-49B7-9169-89868DDEEE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9E0017B3-9785-4223-960E-6E679364F34F}" type="pres">
      <dgm:prSet presAssocID="{685BAD93-3A58-44BD-9F6B-1555FB12E2F9}" presName="boxAndChildren" presStyleCnt="0"/>
      <dgm:spPr/>
    </dgm:pt>
    <dgm:pt modelId="{D01DB960-19C0-4830-B9EB-01BD2D03867B}" type="pres">
      <dgm:prSet presAssocID="{685BAD93-3A58-44BD-9F6B-1555FB12E2F9}" presName="parentTextBox" presStyleLbl="node1" presStyleIdx="0" presStyleCnt="3"/>
      <dgm:spPr/>
      <dgm:t>
        <a:bodyPr/>
        <a:lstStyle/>
        <a:p>
          <a:endParaRPr lang="sk-SK"/>
        </a:p>
      </dgm:t>
    </dgm:pt>
    <dgm:pt modelId="{9DBD1F93-3520-4662-B697-A778D5D3961D}" type="pres">
      <dgm:prSet presAssocID="{A274706D-B6C5-4631-AABD-4AB31641DB67}" presName="sp" presStyleCnt="0"/>
      <dgm:spPr/>
    </dgm:pt>
    <dgm:pt modelId="{983384A2-A293-4BAC-8051-23D502304DE6}" type="pres">
      <dgm:prSet presAssocID="{F0FBB1D4-FE89-4AB9-B308-DE81A34A8ACB}" presName="arrowAndChildren" presStyleCnt="0"/>
      <dgm:spPr/>
    </dgm:pt>
    <dgm:pt modelId="{BB7E5CD0-6B9E-4FC8-95A0-0F6FDC967AEA}" type="pres">
      <dgm:prSet presAssocID="{F0FBB1D4-FE89-4AB9-B308-DE81A34A8ACB}" presName="parentTextArrow" presStyleLbl="node1" presStyleIdx="1" presStyleCnt="3"/>
      <dgm:spPr/>
      <dgm:t>
        <a:bodyPr/>
        <a:lstStyle/>
        <a:p>
          <a:endParaRPr lang="sk-SK"/>
        </a:p>
      </dgm:t>
    </dgm:pt>
    <dgm:pt modelId="{B6478181-872F-4163-B94B-4586FEC8E7D3}" type="pres">
      <dgm:prSet presAssocID="{C2D830A2-B702-4186-AF84-550F7CB2305D}" presName="sp" presStyleCnt="0"/>
      <dgm:spPr/>
    </dgm:pt>
    <dgm:pt modelId="{C784EDF0-24DD-4D50-B1FE-2377E80F4981}" type="pres">
      <dgm:prSet presAssocID="{0075F7A4-7401-4AC0-8A77-E392456912EC}" presName="arrowAndChildren" presStyleCnt="0"/>
      <dgm:spPr/>
    </dgm:pt>
    <dgm:pt modelId="{67A91DD7-A833-4F72-A53B-8D76D112E3ED}" type="pres">
      <dgm:prSet presAssocID="{0075F7A4-7401-4AC0-8A77-E392456912EC}" presName="parentTextArrow" presStyleLbl="node1" presStyleIdx="2" presStyleCnt="3"/>
      <dgm:spPr/>
      <dgm:t>
        <a:bodyPr/>
        <a:lstStyle/>
        <a:p>
          <a:endParaRPr lang="sk-SK"/>
        </a:p>
      </dgm:t>
    </dgm:pt>
  </dgm:ptLst>
  <dgm:cxnLst>
    <dgm:cxn modelId="{3089EA42-C508-4211-AC35-0D809755D477}" type="presOf" srcId="{74FF60E4-0B69-49B7-9169-89868DDEEEDE}" destId="{49B1F4CE-4781-443A-B34E-86CC91C08C4F}" srcOrd="0" destOrd="0" presId="urn:microsoft.com/office/officeart/2005/8/layout/process4"/>
    <dgm:cxn modelId="{BC9A5E33-E2D8-411C-8D8E-A35ACC6E10E1}" type="presOf" srcId="{0075F7A4-7401-4AC0-8A77-E392456912EC}" destId="{67A91DD7-A833-4F72-A53B-8D76D112E3ED}" srcOrd="0" destOrd="0" presId="urn:microsoft.com/office/officeart/2005/8/layout/process4"/>
    <dgm:cxn modelId="{039F0F57-3800-4658-B33A-3B5D5E3131BE}" srcId="{74FF60E4-0B69-49B7-9169-89868DDEEEDE}" destId="{685BAD93-3A58-44BD-9F6B-1555FB12E2F9}" srcOrd="2" destOrd="0" parTransId="{EDE519C8-BE28-4C1B-BBC6-0FB97E9035F1}" sibTransId="{B4029F9C-BC2E-4D42-885B-72C5146B743B}"/>
    <dgm:cxn modelId="{A7912E12-5408-4F81-A8FA-D49FC8D51293}" type="presOf" srcId="{F0FBB1D4-FE89-4AB9-B308-DE81A34A8ACB}" destId="{BB7E5CD0-6B9E-4FC8-95A0-0F6FDC967AEA}" srcOrd="0" destOrd="0" presId="urn:microsoft.com/office/officeart/2005/8/layout/process4"/>
    <dgm:cxn modelId="{8EF6823D-B3D6-455F-BD6B-6CAEE148E2E8}" type="presOf" srcId="{685BAD93-3A58-44BD-9F6B-1555FB12E2F9}" destId="{D01DB960-19C0-4830-B9EB-01BD2D03867B}" srcOrd="0" destOrd="0" presId="urn:microsoft.com/office/officeart/2005/8/layout/process4"/>
    <dgm:cxn modelId="{00927C38-14B0-4A92-89CC-BEE1EAC89FF0}" srcId="{74FF60E4-0B69-49B7-9169-89868DDEEEDE}" destId="{0075F7A4-7401-4AC0-8A77-E392456912EC}" srcOrd="0" destOrd="0" parTransId="{4BF9507A-4F22-4DDD-AD60-9C59E122A907}" sibTransId="{C2D830A2-B702-4186-AF84-550F7CB2305D}"/>
    <dgm:cxn modelId="{5DDF39B8-F2A2-40A1-A4BC-A8E824130D19}" srcId="{74FF60E4-0B69-49B7-9169-89868DDEEEDE}" destId="{F0FBB1D4-FE89-4AB9-B308-DE81A34A8ACB}" srcOrd="1" destOrd="0" parTransId="{A5C07CBD-C423-4FA2-AD53-8DA9CA075C6C}" sibTransId="{A274706D-B6C5-4631-AABD-4AB31641DB67}"/>
    <dgm:cxn modelId="{94EA12A9-FA97-491B-B41F-333206D8FDA9}" type="presParOf" srcId="{49B1F4CE-4781-443A-B34E-86CC91C08C4F}" destId="{9E0017B3-9785-4223-960E-6E679364F34F}" srcOrd="0" destOrd="0" presId="urn:microsoft.com/office/officeart/2005/8/layout/process4"/>
    <dgm:cxn modelId="{DF125872-1A63-4435-8E8D-5641CAE40A10}" type="presParOf" srcId="{9E0017B3-9785-4223-960E-6E679364F34F}" destId="{D01DB960-19C0-4830-B9EB-01BD2D03867B}" srcOrd="0" destOrd="0" presId="urn:microsoft.com/office/officeart/2005/8/layout/process4"/>
    <dgm:cxn modelId="{59E8FE1E-2306-4ADE-9833-CAC10EFA5323}" type="presParOf" srcId="{49B1F4CE-4781-443A-B34E-86CC91C08C4F}" destId="{9DBD1F93-3520-4662-B697-A778D5D3961D}" srcOrd="1" destOrd="0" presId="urn:microsoft.com/office/officeart/2005/8/layout/process4"/>
    <dgm:cxn modelId="{7BE42E9B-5DF9-4B76-AD0D-D4D6C590B263}" type="presParOf" srcId="{49B1F4CE-4781-443A-B34E-86CC91C08C4F}" destId="{983384A2-A293-4BAC-8051-23D502304DE6}" srcOrd="2" destOrd="0" presId="urn:microsoft.com/office/officeart/2005/8/layout/process4"/>
    <dgm:cxn modelId="{4D0BC645-0A36-4DAD-B195-274309D98782}" type="presParOf" srcId="{983384A2-A293-4BAC-8051-23D502304DE6}" destId="{BB7E5CD0-6B9E-4FC8-95A0-0F6FDC967AEA}" srcOrd="0" destOrd="0" presId="urn:microsoft.com/office/officeart/2005/8/layout/process4"/>
    <dgm:cxn modelId="{AD5B6285-ED20-4C0F-819B-8689989F5084}" type="presParOf" srcId="{49B1F4CE-4781-443A-B34E-86CC91C08C4F}" destId="{B6478181-872F-4163-B94B-4586FEC8E7D3}" srcOrd="3" destOrd="0" presId="urn:microsoft.com/office/officeart/2005/8/layout/process4"/>
    <dgm:cxn modelId="{BCBBA52B-340B-4CC5-A488-14FD12468F1B}" type="presParOf" srcId="{49B1F4CE-4781-443A-B34E-86CC91C08C4F}" destId="{C784EDF0-24DD-4D50-B1FE-2377E80F4981}" srcOrd="4" destOrd="0" presId="urn:microsoft.com/office/officeart/2005/8/layout/process4"/>
    <dgm:cxn modelId="{EFC09319-9A2E-4481-AFBC-15B316FED244}" type="presParOf" srcId="{C784EDF0-24DD-4D50-B1FE-2377E80F4981}" destId="{67A91DD7-A833-4F72-A53B-8D76D112E3E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F6D5A9-297E-4937-9454-53990492EE4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C10CA64-2B38-470B-AB1F-5004A0A2B67A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kontraktu</a:t>
          </a:r>
        </a:p>
      </dgm:t>
    </dgm:pt>
    <dgm:pt modelId="{8A8B7FEF-E06D-469C-8EA5-B946B8875BE9}" type="par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668F4C-AF32-4279-85D6-72DA4FD2594C}" type="sibTrans" cxnId="{C6884567-827A-410C-9FDB-CCCA93B9EEF0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31ABA2-01E4-44CC-8303-C12306BF1E5F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gm:t>
    </dgm:pt>
    <dgm:pt modelId="{A3013278-9F17-4613-8A18-067BAE04D240}" type="par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C6414-E3A7-4BC5-8B51-238BF410232C}" type="sibTrans" cxnId="{3FDED581-F878-46DE-BB2A-2D966955F854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5E8EB0-A893-4BFE-8D56-0006AF718EEB}">
      <dgm:prSet phldrT="[Text]"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gm:t>
    </dgm:pt>
    <dgm:pt modelId="{F1DCEBFE-6450-4B40-89A8-AEBCEFEAEC50}" type="par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AF29C9-5717-495C-AB36-9CCB9A1C819A}" type="sibTrans" cxnId="{E634E0CF-8019-4AB3-823C-9C66146857E8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5846BE7-9F85-49AA-A5EB-8AD0FF49AC35}">
      <dgm:prSet custT="1"/>
      <dgm:spPr>
        <a:solidFill>
          <a:srgbClr val="00B050"/>
        </a:solidFill>
      </dgm:spPr>
      <dgm:t>
        <a:bodyPr/>
        <a:lstStyle/>
        <a:p>
          <a:r>
            <a:rPr lang="sk-S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gm:t>
    </dgm:pt>
    <dgm:pt modelId="{7E67E96C-9733-437A-ABFA-CFCC986DD071}" type="par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D4C2D7-F0BF-415C-A331-F33C62C21120}" type="sibTrans" cxnId="{9C374F5F-3C07-4BE6-B6E9-5A1FFCFB90F1}">
      <dgm:prSet/>
      <dgm:spPr/>
      <dgm:t>
        <a:bodyPr/>
        <a:lstStyle/>
        <a:p>
          <a:endParaRPr lang="sk-SK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7D0406-3B44-4C51-BBDF-E6406C23113E}" type="pres">
      <dgm:prSet presAssocID="{C1F6D5A9-297E-4937-9454-53990492EE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8AB805D-4409-4BE7-88CC-7D62BD37F863}" type="pres">
      <dgm:prSet presAssocID="{5C10CA64-2B38-470B-AB1F-5004A0A2B67A}" presName="vertFlow" presStyleCnt="0"/>
      <dgm:spPr/>
    </dgm:pt>
    <dgm:pt modelId="{6C760AF2-9A81-4EDE-8219-1F21175A2ECF}" type="pres">
      <dgm:prSet presAssocID="{5C10CA64-2B38-470B-AB1F-5004A0A2B67A}" presName="header" presStyleLbl="node1" presStyleIdx="0" presStyleCnt="1" custScaleX="132219"/>
      <dgm:spPr/>
      <dgm:t>
        <a:bodyPr/>
        <a:lstStyle/>
        <a:p>
          <a:endParaRPr lang="sk-SK"/>
        </a:p>
      </dgm:t>
    </dgm:pt>
    <dgm:pt modelId="{A6C66FA1-3645-4FFA-A2B6-A13185DCC866}" type="pres">
      <dgm:prSet presAssocID="{A3013278-9F17-4613-8A18-067BAE04D240}" presName="parTrans" presStyleLbl="sibTrans2D1" presStyleIdx="0" presStyleCnt="3"/>
      <dgm:spPr/>
      <dgm:t>
        <a:bodyPr/>
        <a:lstStyle/>
        <a:p>
          <a:endParaRPr lang="sk-SK"/>
        </a:p>
      </dgm:t>
    </dgm:pt>
    <dgm:pt modelId="{5F2CC3F4-AAD0-45CC-8484-D3A9497C6EC8}" type="pres">
      <dgm:prSet presAssocID="{5A31ABA2-01E4-44CC-8303-C12306BF1E5F}" presName="child" presStyleLbl="alignAccFollowNode1" presStyleIdx="0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90860D0-CFE0-400A-8A94-15B8852E54CD}" type="pres">
      <dgm:prSet presAssocID="{E29C6414-E3A7-4BC5-8B51-238BF410232C}" presName="sibTrans" presStyleLbl="sibTrans2D1" presStyleIdx="1" presStyleCnt="3"/>
      <dgm:spPr/>
      <dgm:t>
        <a:bodyPr/>
        <a:lstStyle/>
        <a:p>
          <a:endParaRPr lang="sk-SK"/>
        </a:p>
      </dgm:t>
    </dgm:pt>
    <dgm:pt modelId="{0B196105-913C-4436-A9A9-903161E0785F}" type="pres">
      <dgm:prSet presAssocID="{7D5E8EB0-A893-4BFE-8D56-0006AF718EEB}" presName="child" presStyleLbl="alignAccFollowNode1" presStyleIdx="1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4B86145-0663-47E8-BD71-7CB90C16FF97}" type="pres">
      <dgm:prSet presAssocID="{83AF29C9-5717-495C-AB36-9CCB9A1C819A}" presName="sibTrans" presStyleLbl="sibTrans2D1" presStyleIdx="2" presStyleCnt="3"/>
      <dgm:spPr/>
      <dgm:t>
        <a:bodyPr/>
        <a:lstStyle/>
        <a:p>
          <a:endParaRPr lang="sk-SK"/>
        </a:p>
      </dgm:t>
    </dgm:pt>
    <dgm:pt modelId="{DA6FC976-A1CA-41B2-B7F8-CC4F64265B4C}" type="pres">
      <dgm:prSet presAssocID="{35846BE7-9F85-49AA-A5EB-8AD0FF49AC35}" presName="child" presStyleLbl="alignAccFollowNode1" presStyleIdx="2" presStyleCnt="3" custScaleX="132219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9C374F5F-3C07-4BE6-B6E9-5A1FFCFB90F1}" srcId="{5C10CA64-2B38-470B-AB1F-5004A0A2B67A}" destId="{35846BE7-9F85-49AA-A5EB-8AD0FF49AC35}" srcOrd="2" destOrd="0" parTransId="{7E67E96C-9733-437A-ABFA-CFCC986DD071}" sibTransId="{22D4C2D7-F0BF-415C-A331-F33C62C21120}"/>
    <dgm:cxn modelId="{C6884567-827A-410C-9FDB-CCCA93B9EEF0}" srcId="{C1F6D5A9-297E-4937-9454-53990492EE4F}" destId="{5C10CA64-2B38-470B-AB1F-5004A0A2B67A}" srcOrd="0" destOrd="0" parTransId="{8A8B7FEF-E06D-469C-8EA5-B946B8875BE9}" sibTransId="{F1668F4C-AF32-4279-85D6-72DA4FD2594C}"/>
    <dgm:cxn modelId="{3FDED581-F878-46DE-BB2A-2D966955F854}" srcId="{5C10CA64-2B38-470B-AB1F-5004A0A2B67A}" destId="{5A31ABA2-01E4-44CC-8303-C12306BF1E5F}" srcOrd="0" destOrd="0" parTransId="{A3013278-9F17-4613-8A18-067BAE04D240}" sibTransId="{E29C6414-E3A7-4BC5-8B51-238BF410232C}"/>
    <dgm:cxn modelId="{FAD7B19B-AACB-4BB4-B86A-A3C4A6818F64}" type="presOf" srcId="{7D5E8EB0-A893-4BFE-8D56-0006AF718EEB}" destId="{0B196105-913C-4436-A9A9-903161E0785F}" srcOrd="0" destOrd="0" presId="urn:microsoft.com/office/officeart/2005/8/layout/lProcess1"/>
    <dgm:cxn modelId="{1FEEE574-2211-4F9A-8551-9941B091B2F0}" type="presOf" srcId="{A3013278-9F17-4613-8A18-067BAE04D240}" destId="{A6C66FA1-3645-4FFA-A2B6-A13185DCC866}" srcOrd="0" destOrd="0" presId="urn:microsoft.com/office/officeart/2005/8/layout/lProcess1"/>
    <dgm:cxn modelId="{E938559F-EC5E-494B-B811-268EAD31AECC}" type="presOf" srcId="{5C10CA64-2B38-470B-AB1F-5004A0A2B67A}" destId="{6C760AF2-9A81-4EDE-8219-1F21175A2ECF}" srcOrd="0" destOrd="0" presId="urn:microsoft.com/office/officeart/2005/8/layout/lProcess1"/>
    <dgm:cxn modelId="{EAFDBD5F-ADA2-45F4-8E36-E38CB9425571}" type="presOf" srcId="{5A31ABA2-01E4-44CC-8303-C12306BF1E5F}" destId="{5F2CC3F4-AAD0-45CC-8484-D3A9497C6EC8}" srcOrd="0" destOrd="0" presId="urn:microsoft.com/office/officeart/2005/8/layout/lProcess1"/>
    <dgm:cxn modelId="{E634E0CF-8019-4AB3-823C-9C66146857E8}" srcId="{5C10CA64-2B38-470B-AB1F-5004A0A2B67A}" destId="{7D5E8EB0-A893-4BFE-8D56-0006AF718EEB}" srcOrd="1" destOrd="0" parTransId="{F1DCEBFE-6450-4B40-89A8-AEBCEFEAEC50}" sibTransId="{83AF29C9-5717-495C-AB36-9CCB9A1C819A}"/>
    <dgm:cxn modelId="{867A4AFD-C50B-453E-AF14-12F58C7D815E}" type="presOf" srcId="{83AF29C9-5717-495C-AB36-9CCB9A1C819A}" destId="{04B86145-0663-47E8-BD71-7CB90C16FF97}" srcOrd="0" destOrd="0" presId="urn:microsoft.com/office/officeart/2005/8/layout/lProcess1"/>
    <dgm:cxn modelId="{AF260052-E9AD-47AE-9A99-4C493CABE96B}" type="presOf" srcId="{35846BE7-9F85-49AA-A5EB-8AD0FF49AC35}" destId="{DA6FC976-A1CA-41B2-B7F8-CC4F64265B4C}" srcOrd="0" destOrd="0" presId="urn:microsoft.com/office/officeart/2005/8/layout/lProcess1"/>
    <dgm:cxn modelId="{670AAE08-2494-4B10-99BF-95C9346807A2}" type="presOf" srcId="{C1F6D5A9-297E-4937-9454-53990492EE4F}" destId="{0E7D0406-3B44-4C51-BBDF-E6406C23113E}" srcOrd="0" destOrd="0" presId="urn:microsoft.com/office/officeart/2005/8/layout/lProcess1"/>
    <dgm:cxn modelId="{A8171869-3DAF-4322-BFD1-E98239B1C2A7}" type="presOf" srcId="{E29C6414-E3A7-4BC5-8B51-238BF410232C}" destId="{290860D0-CFE0-400A-8A94-15B8852E54CD}" srcOrd="0" destOrd="0" presId="urn:microsoft.com/office/officeart/2005/8/layout/lProcess1"/>
    <dgm:cxn modelId="{6551CC65-9F84-43D6-BD50-2AF3B9CEC181}" type="presParOf" srcId="{0E7D0406-3B44-4C51-BBDF-E6406C23113E}" destId="{88AB805D-4409-4BE7-88CC-7D62BD37F863}" srcOrd="0" destOrd="0" presId="urn:microsoft.com/office/officeart/2005/8/layout/lProcess1"/>
    <dgm:cxn modelId="{9B4C554E-B52E-4BA1-ABFF-229485AF437B}" type="presParOf" srcId="{88AB805D-4409-4BE7-88CC-7D62BD37F863}" destId="{6C760AF2-9A81-4EDE-8219-1F21175A2ECF}" srcOrd="0" destOrd="0" presId="urn:microsoft.com/office/officeart/2005/8/layout/lProcess1"/>
    <dgm:cxn modelId="{881D6A86-E058-484B-9DA9-FD6498FEA1D1}" type="presParOf" srcId="{88AB805D-4409-4BE7-88CC-7D62BD37F863}" destId="{A6C66FA1-3645-4FFA-A2B6-A13185DCC866}" srcOrd="1" destOrd="0" presId="urn:microsoft.com/office/officeart/2005/8/layout/lProcess1"/>
    <dgm:cxn modelId="{CFCB81DF-6331-4EFC-9C0F-185EE40C8F2F}" type="presParOf" srcId="{88AB805D-4409-4BE7-88CC-7D62BD37F863}" destId="{5F2CC3F4-AAD0-45CC-8484-D3A9497C6EC8}" srcOrd="2" destOrd="0" presId="urn:microsoft.com/office/officeart/2005/8/layout/lProcess1"/>
    <dgm:cxn modelId="{45AED458-34AA-4E3C-9538-065BCF6E806F}" type="presParOf" srcId="{88AB805D-4409-4BE7-88CC-7D62BD37F863}" destId="{290860D0-CFE0-400A-8A94-15B8852E54CD}" srcOrd="3" destOrd="0" presId="urn:microsoft.com/office/officeart/2005/8/layout/lProcess1"/>
    <dgm:cxn modelId="{A290365E-2F81-4E8F-BB3D-C0667B56F19B}" type="presParOf" srcId="{88AB805D-4409-4BE7-88CC-7D62BD37F863}" destId="{0B196105-913C-4436-A9A9-903161E0785F}" srcOrd="4" destOrd="0" presId="urn:microsoft.com/office/officeart/2005/8/layout/lProcess1"/>
    <dgm:cxn modelId="{6425FB46-E841-48E2-89A1-85D668EA64ED}" type="presParOf" srcId="{88AB805D-4409-4BE7-88CC-7D62BD37F863}" destId="{04B86145-0663-47E8-BD71-7CB90C16FF97}" srcOrd="5" destOrd="0" presId="urn:microsoft.com/office/officeart/2005/8/layout/lProcess1"/>
    <dgm:cxn modelId="{483EDDCF-0BB2-4DF1-9D2A-624D625C8DAE}" type="presParOf" srcId="{88AB805D-4409-4BE7-88CC-7D62BD37F863}" destId="{DA6FC976-A1CA-41B2-B7F8-CC4F64265B4C}" srcOrd="6" destOrd="0" presId="urn:microsoft.com/office/officeart/2005/8/layout/lProcess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23AEC5-628D-4057-A8D3-F415FFCBBF89}">
      <dsp:nvSpPr>
        <dsp:cNvPr id="0" name=""/>
        <dsp:cNvSpPr/>
      </dsp:nvSpPr>
      <dsp:spPr>
        <a:xfrm>
          <a:off x="0" y="2974343"/>
          <a:ext cx="4040188" cy="976245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Schválenie </a:t>
          </a:r>
          <a:r>
            <a:rPr lang="sk-SK" sz="1600" b="1" kern="1200" dirty="0">
              <a:latin typeface="Arial" panose="020B0604020202020204" pitchFamily="34" charset="0"/>
              <a:cs typeface="Arial" panose="020B0604020202020204" pitchFamily="34" charset="0"/>
            </a:rPr>
            <a:t>do 60 kalendárnych dní  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od prijatia+ informačný mail príjemcovi + 2. splátka</a:t>
          </a:r>
        </a:p>
      </dsp:txBody>
      <dsp:txXfrm>
        <a:off x="0" y="2974343"/>
        <a:ext cx="4040188" cy="976245"/>
      </dsp:txXfrm>
    </dsp:sp>
    <dsp:sp modelId="{CE901928-5405-418F-A499-5030C3B64268}">
      <dsp:nvSpPr>
        <dsp:cNvPr id="0" name=""/>
        <dsp:cNvSpPr/>
      </dsp:nvSpPr>
      <dsp:spPr>
        <a:xfrm rot="10800000">
          <a:off x="0" y="1487521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Obsahová a finančná kontrola vykonaná pracovníkom NA</a:t>
          </a:r>
        </a:p>
      </dsp:txBody>
      <dsp:txXfrm rot="10800000">
        <a:off x="0" y="1487521"/>
        <a:ext cx="4040188" cy="1501466"/>
      </dsp:txXfrm>
    </dsp:sp>
    <dsp:sp modelId="{B7E72486-1866-4348-B16F-4065263184C7}">
      <dsp:nvSpPr>
        <dsp:cNvPr id="0" name=""/>
        <dsp:cNvSpPr/>
      </dsp:nvSpPr>
      <dsp:spPr>
        <a:xfrm rot="10800000">
          <a:off x="0" y="698"/>
          <a:ext cx="4040188" cy="1501466"/>
        </a:xfrm>
        <a:prstGeom prst="upArrowCallou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600" kern="1200" dirty="0">
            <a:solidFill>
              <a:srgbClr val="00B05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0" y="698"/>
        <a:ext cx="4040188" cy="15014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1DB960-19C0-4830-B9EB-01BD2D03867B}">
      <dsp:nvSpPr>
        <dsp:cNvPr id="0" name=""/>
        <dsp:cNvSpPr/>
      </dsp:nvSpPr>
      <dsp:spPr>
        <a:xfrm>
          <a:off x="0" y="2974343"/>
          <a:ext cx="4041775" cy="976245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Príjemca  = povinnosť  od zamietnutia </a:t>
          </a:r>
          <a:r>
            <a:rPr lang="sk-SK" sz="17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 30 kalendárnych dní 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podať </a:t>
          </a:r>
          <a:r>
            <a:rPr lang="sk-SK" sz="17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opätovne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 správu cez Mobility </a:t>
          </a:r>
          <a:r>
            <a:rPr lang="sk-SK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endParaRPr lang="sk-SK" sz="1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74343"/>
        <a:ext cx="4041775" cy="976245"/>
      </dsp:txXfrm>
    </dsp:sp>
    <dsp:sp modelId="{BB7E5CD0-6B9E-4FC8-95A0-0F6FDC967AEA}">
      <dsp:nvSpPr>
        <dsp:cNvPr id="0" name=""/>
        <dsp:cNvSpPr/>
      </dsp:nvSpPr>
      <dsp:spPr>
        <a:xfrm rot="10800000">
          <a:off x="0" y="1487521"/>
          <a:ext cx="4041775" cy="1501466"/>
        </a:xfrm>
        <a:prstGeom prst="upArrowCallou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Nedostatky = zamietnutie v Mobility </a:t>
          </a:r>
          <a:r>
            <a:rPr lang="sk-SK" sz="17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700" kern="1200" dirty="0">
              <a:latin typeface="Arial" panose="020B0604020202020204" pitchFamily="34" charset="0"/>
              <a:cs typeface="Arial" panose="020B0604020202020204" pitchFamily="34" charset="0"/>
            </a:rPr>
            <a:t> + mail príjemcovi </a:t>
          </a:r>
        </a:p>
      </dsp:txBody>
      <dsp:txXfrm rot="10800000">
        <a:off x="0" y="1487521"/>
        <a:ext cx="4041775" cy="1501466"/>
      </dsp:txXfrm>
    </dsp:sp>
    <dsp:sp modelId="{67A91DD7-A833-4F72-A53B-8D76D112E3ED}">
      <dsp:nvSpPr>
        <dsp:cNvPr id="0" name=""/>
        <dsp:cNvSpPr/>
      </dsp:nvSpPr>
      <dsp:spPr>
        <a:xfrm rot="10800000">
          <a:off x="0" y="698"/>
          <a:ext cx="4041775" cy="1501466"/>
        </a:xfrm>
        <a:prstGeom prst="upArrowCallou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Doručenie priebežnej správy cez Mobility </a:t>
          </a:r>
          <a:r>
            <a:rPr lang="sk-SK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Tool</a:t>
          </a:r>
          <a:r>
            <a:rPr lang="sk-SK" sz="1600" kern="1200" dirty="0">
              <a:latin typeface="Arial" panose="020B0604020202020204" pitchFamily="34" charset="0"/>
              <a:cs typeface="Arial" panose="020B0604020202020204" pitchFamily="34" charset="0"/>
            </a:rPr>
            <a:t> + obsahová a finančná kontrola zo strany  NA</a:t>
          </a:r>
        </a:p>
      </dsp:txBody>
      <dsp:txXfrm rot="10800000">
        <a:off x="0" y="698"/>
        <a:ext cx="4041775" cy="15014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760AF2-9A81-4EDE-8219-1F21175A2ECF}">
      <dsp:nvSpPr>
        <dsp:cNvPr id="0" name=""/>
        <dsp:cNvSpPr/>
      </dsp:nvSpPr>
      <dsp:spPr>
        <a:xfrm>
          <a:off x="1745086" y="248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Prijatie žiadosti o zmenu kontraktu</a:t>
          </a:r>
        </a:p>
      </dsp:txBody>
      <dsp:txXfrm>
        <a:off x="1745086" y="248"/>
        <a:ext cx="4739426" cy="896131"/>
      </dsp:txXfrm>
    </dsp:sp>
    <dsp:sp modelId="{A6C66FA1-3645-4FFA-A2B6-A13185DCC866}">
      <dsp:nvSpPr>
        <dsp:cNvPr id="0" name=""/>
        <dsp:cNvSpPr/>
      </dsp:nvSpPr>
      <dsp:spPr>
        <a:xfrm rot="5400000">
          <a:off x="4036388" y="974791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CC3F4-AAD0-45CC-8484-D3A9497C6EC8}">
      <dsp:nvSpPr>
        <dsp:cNvPr id="0" name=""/>
        <dsp:cNvSpPr/>
      </dsp:nvSpPr>
      <dsp:spPr>
        <a:xfrm>
          <a:off x="1745086" y="1210026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Posúdenie žiadosti</a:t>
          </a:r>
        </a:p>
      </dsp:txBody>
      <dsp:txXfrm>
        <a:off x="1745086" y="1210026"/>
        <a:ext cx="4739426" cy="896131"/>
      </dsp:txXfrm>
    </dsp:sp>
    <dsp:sp modelId="{290860D0-CFE0-400A-8A94-15B8852E54CD}">
      <dsp:nvSpPr>
        <dsp:cNvPr id="0" name=""/>
        <dsp:cNvSpPr/>
      </dsp:nvSpPr>
      <dsp:spPr>
        <a:xfrm rot="5400000">
          <a:off x="4036388" y="2184569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96105-913C-4436-A9A9-903161E0785F}">
      <dsp:nvSpPr>
        <dsp:cNvPr id="0" name=""/>
        <dsp:cNvSpPr/>
      </dsp:nvSpPr>
      <dsp:spPr>
        <a:xfrm>
          <a:off x="1745086" y="2419804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Schválenie žiadosti</a:t>
          </a:r>
        </a:p>
      </dsp:txBody>
      <dsp:txXfrm>
        <a:off x="1745086" y="2419804"/>
        <a:ext cx="4739426" cy="896131"/>
      </dsp:txXfrm>
    </dsp:sp>
    <dsp:sp modelId="{04B86145-0663-47E8-BD71-7CB90C16FF97}">
      <dsp:nvSpPr>
        <dsp:cNvPr id="0" name=""/>
        <dsp:cNvSpPr/>
      </dsp:nvSpPr>
      <dsp:spPr>
        <a:xfrm rot="5400000">
          <a:off x="4036388" y="3394347"/>
          <a:ext cx="156823" cy="15682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FC976-A1CA-41B2-B7F8-CC4F64265B4C}">
      <dsp:nvSpPr>
        <dsp:cNvPr id="0" name=""/>
        <dsp:cNvSpPr/>
      </dsp:nvSpPr>
      <dsp:spPr>
        <a:xfrm>
          <a:off x="1745086" y="3629582"/>
          <a:ext cx="4739426" cy="896131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Jednostranný alebo Obojstranný dodatok</a:t>
          </a:r>
        </a:p>
      </dsp:txBody>
      <dsp:txXfrm>
        <a:off x="1745086" y="3629582"/>
        <a:ext cx="4739426" cy="896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2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A4819-436D-4741-9FB5-028E83850E77}" type="datetimeFigureOut">
              <a:rPr lang="sk-SK" smtClean="0"/>
              <a:pPr/>
              <a:t>1.6.2018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431261"/>
            <a:ext cx="2944958" cy="4969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E814-4131-4CDE-A242-36877B8C35E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666446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5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6B18E-524B-42FC-9C0D-F4659143A61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1604"/>
            <a:ext cx="2945659" cy="4964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BE457-7350-4FDE-AB4D-77B5CD0AB9A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3295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837AC-FB25-40E2-8797-1BF42D87CA37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BE457-7350-4FDE-AB4D-77B5CD0AB9A3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97D55-6AD0-4BBF-ABB5-BB3530CA4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552AF-2596-49E5-8395-917669546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736600"/>
            <a:ext cx="1949450" cy="535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736600"/>
            <a:ext cx="5695950" cy="535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AD7B-F324-4864-A3DF-186CCC17A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B29F2-C7EA-477D-A1DA-A369491E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D60D5-9437-40BF-AB7A-A935415F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BEA5C-5779-44D6-BD9A-71CEA190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7651B-3346-4CA3-8BC9-49208B643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C0A7D-9B1D-4666-849F-EBAD258C0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F46EA-CD9F-4E9A-94F4-3E84B8F29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819CE-23CB-48A1-87C3-BC25F5E8F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311CA-FCA0-4628-BBD6-88A3307DE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1130530"/>
            <a:ext cx="7772400" cy="749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0540D7-4223-42F2-8728-DD6662B1B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saaic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33598" y="91233"/>
            <a:ext cx="1276102" cy="453450"/>
          </a:xfrm>
          <a:prstGeom prst="rect">
            <a:avLst/>
          </a:prstGeom>
        </p:spPr>
      </p:pic>
      <p:pic>
        <p:nvPicPr>
          <p:cNvPr id="12" name="Picture 11" descr="Erasmus+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6917734" y="1"/>
            <a:ext cx="2226266" cy="63591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programmes/erasmusplus/resources/distance-calculator_en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usplus.sk/index.php?sw=53&amp;typ_prj=219&amp;rok_prj=2017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dobr&#225;%20prez2.docx" TargetMode="Externa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dobr&#253;%20cert2.docx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28700"/>
          </a:xfrm>
        </p:spPr>
        <p:txBody>
          <a:bodyPr/>
          <a:lstStyle/>
          <a:p>
            <a:pPr eaLnBrk="1" hangingPunct="1"/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Predkladanie priebežných správ KA2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62885" y="2686756"/>
            <a:ext cx="7495504" cy="2777066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sk-SK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partnerstvá  zložené výlučne zo </a:t>
            </a:r>
            <a:r>
              <a:rPr lang="sk-SK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škôl </a:t>
            </a:r>
            <a:endParaRPr lang="sk-SK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Košice, 22. 5. 2018</a:t>
            </a: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Zvolen, 23. 5. 2018</a:t>
            </a:r>
          </a:p>
          <a:p>
            <a:pPr eaLnBrk="1" hangingPunct="1"/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Národné projektové stretnutia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52046BBC-85B2-43D0-8EDA-0F7785EB9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662385"/>
              </p:ext>
            </p:extLst>
          </p:nvPr>
        </p:nvGraphicFramePr>
        <p:xfrm>
          <a:off x="952500" y="2273300"/>
          <a:ext cx="7556500" cy="1968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78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84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vzdialenostné pásmo </a:t>
                      </a:r>
                      <a:r>
                        <a:rPr lang="sk-SK" sz="2400" b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100 - 1999 km: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575 EUR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účastníka /stretnutie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4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vzdialenostné pásmo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2 000 km a viac: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760 EUR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účastníka /stretnutie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A4756534-8E1A-443F-92F6-4E4FCB03469E}"/>
              </a:ext>
            </a:extLst>
          </p:cNvPr>
          <p:cNvSpPr/>
          <p:nvPr/>
        </p:nvSpPr>
        <p:spPr>
          <a:xfrm>
            <a:off x="952500" y="4927601"/>
            <a:ext cx="755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http://ec.europa.eu/programmes/erasmusplus/resources/distance-calculator_en</a:t>
            </a:r>
            <a:endParaRPr lang="sk-SK" sz="1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027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ABB20EDB-88FF-4EDF-A85B-0507DD541EE7}"/>
              </a:ext>
            </a:extLst>
          </p:cNvPr>
          <p:cNvSpPr txBox="1"/>
          <p:nvPr/>
        </p:nvSpPr>
        <p:spPr>
          <a:xfrm>
            <a:off x="251791" y="1775635"/>
            <a:ext cx="8653670" cy="2585323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8166100" algn="l"/>
              </a:tabLst>
              <a:defRPr/>
            </a:pPr>
            <a:r>
              <a:rPr lang="sk-SK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Nadnárodné aktivity, ktoré slúžia na dosiahnutie projektových cieľov. </a:t>
            </a:r>
          </a:p>
          <a:p>
            <a:pPr algn="ctr"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Cieľová skupina: pedagógovia, žiaci, študenti, dospelí učiaci sa</a:t>
            </a:r>
          </a:p>
          <a:p>
            <a:pPr algn="ctr"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8166100" algn="l"/>
              </a:tabLst>
              <a:defRPr/>
            </a:pPr>
            <a:endParaRPr lang="sk-SK" sz="2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166100" algn="l"/>
              </a:tabLst>
              <a:defRPr/>
            </a:pP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Oprávnené náklady: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cestovné náklady účastníkov (vrátane sprevádzajúcich osôb) z miesta vysielajúcej organizácie do miesta aktivity a späť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pobytové náklady účastníkov (vrátane sprevádzajúcich osôb) počas aktivity – ubytovanie, strava, poistenie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xmlns="" id="{ED59558C-6FB2-41C4-A556-8E2648358FC6}"/>
              </a:ext>
            </a:extLst>
          </p:cNvPr>
          <p:cNvSpPr txBox="1"/>
          <p:nvPr/>
        </p:nvSpPr>
        <p:spPr>
          <a:xfrm>
            <a:off x="251791" y="4151912"/>
            <a:ext cx="8653670" cy="2431435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endParaRPr lang="sk-SK" sz="8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8166100" algn="l"/>
              </a:tabLst>
              <a:defRPr/>
            </a:pP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Školiace aktivity v projektoch 2017: 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výmeny skupín žiakov (min. 5 dní,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Krátkodobé spoločné podujatia prípravy zamestnancov (min. 3 dni, okrem dní na cestovanie)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Zmiešaná mobilita učiacich sa (</a:t>
            </a:r>
            <a:r>
              <a:rPr lang="sk-SK" sz="20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Blended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mobility) </a:t>
            </a:r>
            <a:r>
              <a:rPr lang="sk-SK" sz="20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min. 5 dní, okrem dní na cestovanie + virtuálna 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mobilita, Sprievodca </a:t>
            </a:r>
            <a:r>
              <a:rPr lang="sk-SK" sz="200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programom,str</a:t>
            </a:r>
            <a:r>
              <a:rPr lang="sk-SK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297</a:t>
            </a:r>
            <a:endParaRPr lang="sk-SK" sz="2000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80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2E73BE51-7393-42DC-88B0-B684C821508B}"/>
              </a:ext>
            </a:extLst>
          </p:cNvPr>
          <p:cNvSpPr txBox="1"/>
          <p:nvPr/>
        </p:nvSpPr>
        <p:spPr>
          <a:xfrm>
            <a:off x="431800" y="1779971"/>
            <a:ext cx="8518525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Cestovné náklady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E98DA135-BE45-4D87-A301-8066FDAA7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1349566"/>
              </p:ext>
            </p:extLst>
          </p:nvPr>
        </p:nvGraphicFramePr>
        <p:xfrm>
          <a:off x="431800" y="2501900"/>
          <a:ext cx="832583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76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76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58518">
                <a:tc>
                  <a:txBody>
                    <a:bodyPr/>
                    <a:lstStyle/>
                    <a:p>
                      <a:r>
                        <a:rPr lang="sk-SK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Oprávnené náklady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Vzdialenostné</a:t>
                      </a:r>
                      <a:r>
                        <a:rPr lang="sk-SK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pásma</a:t>
                      </a:r>
                    </a:p>
                    <a:p>
                      <a:r>
                        <a:rPr lang="sk-SK" sz="1400" b="0" i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(vzdialenosť medzi miestom sídla vysielajúcej organizácie a miestom konania aktivity)</a:t>
                      </a:r>
                      <a:endParaRPr lang="sk-SK" sz="1400" b="0" i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Jednotkový príspevok</a:t>
                      </a:r>
                    </a:p>
                    <a:p>
                      <a:r>
                        <a:rPr lang="sk-SK" sz="1400" b="0" i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(stanovené EK)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4071">
                <a:tc>
                  <a:txBody>
                    <a:bodyPr/>
                    <a:lstStyle/>
                    <a:p>
                      <a:pPr algn="l"/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cesta účastníka z</a:t>
                      </a:r>
                      <a:r>
                        <a:rPr lang="sk-SK" sz="18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miesta sídla</a:t>
                      </a:r>
                      <a:r>
                        <a:rPr lang="sk-SK" sz="18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vysielajúcej organizácie do miesta konania aktivity a späť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sk-SK" sz="18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až      99 km</a:t>
                      </a:r>
                    </a:p>
                    <a:p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100 až     499 km</a:t>
                      </a:r>
                    </a:p>
                    <a:p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500 až   1999 km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 až   2999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km</a:t>
                      </a: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sk-SK" sz="18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180 EUR / účastník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275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360 EUR / účastník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sk-SK" sz="18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3611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2E73BE51-7393-42DC-88B0-B684C821508B}"/>
              </a:ext>
            </a:extLst>
          </p:cNvPr>
          <p:cNvSpPr txBox="1"/>
          <p:nvPr/>
        </p:nvSpPr>
        <p:spPr>
          <a:xfrm>
            <a:off x="431801" y="1779971"/>
            <a:ext cx="823568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Individuálna podpora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xmlns="" id="{0AF7E4F2-3CF9-44C2-BF7C-3748ECE59A9B}"/>
              </a:ext>
            </a:extLst>
          </p:cNvPr>
          <p:cNvSpPr txBox="1"/>
          <p:nvPr/>
        </p:nvSpPr>
        <p:spPr>
          <a:xfrm>
            <a:off x="431800" y="2306742"/>
            <a:ext cx="8235682" cy="2108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ubytovanie, strava, poistenie a ďalšie náklady spojené s pobytom v zahraničí v súvislosti s projektom</a:t>
            </a:r>
          </a:p>
          <a:p>
            <a:pPr marL="571500" indent="-571500">
              <a:defRPr/>
            </a:pPr>
            <a:endParaRPr lang="sk-SK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itchFamily="34" charset="0"/>
              <a:buChar char="•"/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Príjemca je povinný vyplatiť účastníkom vzdelávacích aktivít jednotkové príspevky v plnej výške (Zmluva o poskytnutí grantu, 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Článok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I.12 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účastníkom)</a:t>
            </a:r>
            <a:endParaRPr lang="sk-SK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xmlns="" id="{518DD1EF-1617-47A5-B4C2-B52439E2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4186166"/>
              </p:ext>
            </p:extLst>
          </p:nvPr>
        </p:nvGraphicFramePr>
        <p:xfrm>
          <a:off x="526782" y="5049504"/>
          <a:ext cx="8140700" cy="153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4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6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41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Zamestnanci/sprevádzajúce os. (1.-14. deň)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 EUR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na deň/účastníka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46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Žiaci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(1.-14. deň)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55 EUR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 deň/účastníka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6272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Vzdelávacie aktivity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xmlns="" id="{2E73BE51-7393-42DC-88B0-B684C821508B}"/>
              </a:ext>
            </a:extLst>
          </p:cNvPr>
          <p:cNvSpPr txBox="1"/>
          <p:nvPr/>
        </p:nvSpPr>
        <p:spPr>
          <a:xfrm>
            <a:off x="431801" y="1779971"/>
            <a:ext cx="8235682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sk-SK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Individuálna podpora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xmlns="" id="{0AF7E4F2-3CF9-44C2-BF7C-3748ECE59A9B}"/>
              </a:ext>
            </a:extLst>
          </p:cNvPr>
          <p:cNvSpPr txBox="1"/>
          <p:nvPr/>
        </p:nvSpPr>
        <p:spPr>
          <a:xfrm>
            <a:off x="431800" y="2306742"/>
            <a:ext cx="823568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Individuálna podpora pre účastníkov aktivity, ktorá sa realizuje v ich vlastnej  krajine, je možná, pokiaľ:</a:t>
            </a:r>
          </a:p>
          <a:p>
            <a:pPr marL="571500" indent="-571500"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aktivita zahŕňa účastníkov z projektových organizácií z aspoň dvoch rozličných krajín </a:t>
            </a:r>
          </a:p>
          <a:p>
            <a:pPr marL="571500" indent="-571500"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vzdialenosť medzi miestom odchodu a miestom príchodu účastníkov je aspoň 10 km.</a:t>
            </a:r>
          </a:p>
          <a:p>
            <a:pPr marL="571500" indent="-571500" algn="ctr">
              <a:defRPr/>
            </a:pPr>
            <a:endParaRPr lang="sk-SK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Príjemca je povinný dokázať formálny vzťah s osobami, ktoré sa zúčastnia na nadnárodných vzdelávacích aktivitách, či sú do projektu zapojení ako zamestnanci  alebo ako žiaci.</a:t>
            </a:r>
          </a:p>
        </p:txBody>
      </p:sp>
    </p:spTree>
    <p:extLst>
      <p:ext uri="{BB962C8B-B14F-4D97-AF65-F5344CB8AC3E}">
        <p14:creationId xmlns:p14="http://schemas.microsoft.com/office/powerpoint/2010/main" xmlns="" val="45873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1004711"/>
            <a:ext cx="7772400" cy="654755"/>
          </a:xfrm>
        </p:spPr>
        <p:txBody>
          <a:bodyPr>
            <a:normAutofit fontScale="90000"/>
          </a:bodyPr>
          <a:lstStyle/>
          <a:p>
            <a:r>
              <a:rPr lang="pl-PL" sz="3300" b="1" kern="1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Mimoriadne náklady 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príspevok na skutočné náklady spojené so zadaním zákazky subdodávateľovi alebo s nákupom tovaru a služieb</a:t>
            </a:r>
          </a:p>
          <a:p>
            <a:pPr algn="just">
              <a:defRPr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Výpočet výšky grantu: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75% skutočne vynaložených oprávnených nákladov,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t.z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z faktúry príjemcovi preplatená suma len do výšky 75%</a:t>
            </a:r>
          </a:p>
          <a:p>
            <a:pPr algn="just">
              <a:defRPr/>
            </a:pPr>
            <a:endParaRPr lang="sk-SK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subkontrakty</a:t>
            </a:r>
            <a:r>
              <a:rPr lang="sk-SK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platba za tovar a služby v rozsahu, v akom boli žiadané príjemcom a schválené NA</a:t>
            </a: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4810" y="1140178"/>
            <a:ext cx="7772400" cy="338667"/>
          </a:xfrm>
        </p:spPr>
        <p:txBody>
          <a:bodyPr/>
          <a:lstStyle/>
          <a:p>
            <a:r>
              <a:rPr lang="pl-PL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Podpora na špeciálne potreby</a:t>
            </a:r>
            <a: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682044"/>
            <a:ext cx="7947561" cy="4955823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dodatočné náklady, ktoré priamo súvisia s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účastníkmi so zdravotným postihnutím</a:t>
            </a:r>
          </a:p>
          <a:p>
            <a:pPr algn="just">
              <a:buNone/>
              <a:defRPr/>
            </a:pPr>
            <a:endParaRPr lang="sk-SK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náklady: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náklady priamo súvisiace s účastníkmi</a:t>
            </a:r>
            <a:b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 zdravotným postihnutím na </a:t>
            </a: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mobilitu do zahraničia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ktoré presahujú rámec jednotkových príspevkov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refundácia 100% skutočne vynaložených oprávnených nákladov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Príklady: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špeciálna strava, individuálna preprava, náklady na ubytovanie atď.</a:t>
            </a:r>
          </a:p>
          <a:p>
            <a:pPr algn="just"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1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Neoprávnené náklady: </a:t>
            </a: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špeciálne pomôcky na výrobu marketingových materiálov, špeciálna klávesnica, počítačová myš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  <a:defRPr/>
            </a:pPr>
            <a:r>
              <a:rPr lang="sk-SK" sz="1600" u="sng" cap="small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Pre držiteľov preukazu fyzickej osoby s ťažkým zdravotným postihnutím.</a:t>
            </a:r>
          </a:p>
          <a:p>
            <a:pPr algn="just">
              <a:buNone/>
              <a:defRPr/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Aft>
                <a:spcPts val="1200"/>
              </a:spcAft>
            </a:pPr>
            <a:endParaRPr lang="sk-SK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53BFF3A-BC13-4280-A3E8-2C7460E5B10A}"/>
              </a:ext>
            </a:extLst>
          </p:cNvPr>
          <p:cNvSpPr txBox="1">
            <a:spLocks/>
          </p:cNvSpPr>
          <p:nvPr/>
        </p:nvSpPr>
        <p:spPr bwMode="auto">
          <a:xfrm>
            <a:off x="492616" y="2071351"/>
            <a:ext cx="8058955" cy="359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Zmena: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Štatutára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Sídla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Názvu organizácie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Bankového účtu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IČO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Rozpočtu</a:t>
            </a:r>
          </a:p>
          <a:p>
            <a:pPr marL="514350" indent="-514350">
              <a:buFontTx/>
              <a:buAutoNum type="arabicPeriod"/>
            </a:pPr>
            <a:r>
              <a:rPr lang="sk-SK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Dĺžky trvania projektu   </a:t>
            </a:r>
          </a:p>
        </p:txBody>
      </p:sp>
      <p:sp>
        <p:nvSpPr>
          <p:cNvPr id="7" name="Right Brace 11">
            <a:extLst>
              <a:ext uri="{FF2B5EF4-FFF2-40B4-BE49-F238E27FC236}">
                <a16:creationId xmlns:a16="http://schemas.microsoft.com/office/drawing/2014/main" xmlns="" id="{E1FA4E5F-02C9-4409-929E-E66EF70F84B5}"/>
              </a:ext>
            </a:extLst>
          </p:cNvPr>
          <p:cNvSpPr/>
          <p:nvPr/>
        </p:nvSpPr>
        <p:spPr>
          <a:xfrm>
            <a:off x="4572000" y="2509946"/>
            <a:ext cx="596900" cy="22165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8" name="Table 12">
            <a:extLst>
              <a:ext uri="{FF2B5EF4-FFF2-40B4-BE49-F238E27FC236}">
                <a16:creationId xmlns:a16="http://schemas.microsoft.com/office/drawing/2014/main" xmlns="" id="{FD3B1E5F-2EBF-418A-9C90-DEE461A58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3043154"/>
              </p:ext>
            </p:extLst>
          </p:nvPr>
        </p:nvGraphicFramePr>
        <p:xfrm>
          <a:off x="5541670" y="3315591"/>
          <a:ext cx="3009899" cy="605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05307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Right Brace 13">
            <a:extLst>
              <a:ext uri="{FF2B5EF4-FFF2-40B4-BE49-F238E27FC236}">
                <a16:creationId xmlns:a16="http://schemas.microsoft.com/office/drawing/2014/main" xmlns="" id="{A8959653-E739-4731-9652-6F02B4552EC0}"/>
              </a:ext>
            </a:extLst>
          </p:cNvPr>
          <p:cNvSpPr/>
          <p:nvPr/>
        </p:nvSpPr>
        <p:spPr>
          <a:xfrm>
            <a:off x="4572000" y="4857570"/>
            <a:ext cx="596900" cy="76575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10" name="Table 14">
            <a:extLst>
              <a:ext uri="{FF2B5EF4-FFF2-40B4-BE49-F238E27FC236}">
                <a16:creationId xmlns:a16="http://schemas.microsoft.com/office/drawing/2014/main" xmlns="" id="{688041F6-CEBD-46E7-AE38-62045E794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3597862"/>
              </p:ext>
            </p:extLst>
          </p:nvPr>
        </p:nvGraphicFramePr>
        <p:xfrm>
          <a:off x="5541670" y="5002279"/>
          <a:ext cx="3009899" cy="47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6335">
                <a:tc>
                  <a:txBody>
                    <a:bodyPr/>
                    <a:lstStyle/>
                    <a:p>
                      <a:pPr algn="ctr"/>
                      <a:r>
                        <a:rPr lang="sk-SK" sz="24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obojstranné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3315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xmlns="" id="{172F458A-28D2-4B45-84E8-1FBB952F9E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93698278"/>
              </p:ext>
            </p:extLst>
          </p:nvPr>
        </p:nvGraphicFramePr>
        <p:xfrm>
          <a:off x="457200" y="188353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93337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Dodatky k zmluve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7044152-058D-4E6C-AEEF-E5F060BED769}"/>
              </a:ext>
            </a:extLst>
          </p:cNvPr>
          <p:cNvSpPr txBox="1">
            <a:spLocks/>
          </p:cNvSpPr>
          <p:nvPr/>
        </p:nvSpPr>
        <p:spPr bwMode="auto">
          <a:xfrm>
            <a:off x="415343" y="1878632"/>
            <a:ext cx="8277895" cy="403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Príklad postupu pri zmene rozpočtu</a:t>
            </a:r>
          </a:p>
          <a:p>
            <a:endParaRPr lang="sk-SK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Príjemca zašle do NA najprv mailom:</a:t>
            </a: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 o zmenu rozpočtu s odôvodnením danej zmeny</a:t>
            </a: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Vyplnený formulár žiadosti o zmenu rozpočtu (</a:t>
            </a:r>
            <a:r>
              <a:rPr lang="sk-SK" sz="1800" b="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erasmusplus</a:t>
            </a: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/Mám projekt/Zmluvy/2017/školské vzdelávanie) </a:t>
            </a: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http://www.erasmusplus.sk/index.php?sw=53&amp;typ_prj=219&amp;rok_prj=2017</a:t>
            </a:r>
            <a:endParaRPr lang="sk-SK" sz="18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Tx/>
              <a:buAutoNum type="arabicPeriod"/>
            </a:pPr>
            <a:r>
              <a:rPr lang="sk-SK" sz="1800" b="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Zaslať poštou do NA až po posúdení žiadosti</a:t>
            </a:r>
          </a:p>
          <a:p>
            <a:pPr marL="514350" indent="-514350"/>
            <a:endParaRPr lang="sk-SK" sz="1800" b="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k-SK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 o dodatok zaslať do NA v dostatočnom predstihu pred nadobudnutím účinnosti a najneskôr jeden mesiac pred skončením obdobia vykonávania (Príloha I – Všeobecné podmienky, Čl. II.13) </a:t>
            </a:r>
          </a:p>
        </p:txBody>
      </p:sp>
    </p:spTree>
    <p:extLst>
      <p:ext uri="{BB962C8B-B14F-4D97-AF65-F5344CB8AC3E}">
        <p14:creationId xmlns:p14="http://schemas.microsoft.com/office/powerpoint/2010/main" xmlns="" val="390482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8" y="1013546"/>
            <a:ext cx="7772400" cy="506161"/>
          </a:xfrm>
        </p:spPr>
        <p:txBody>
          <a:bodyPr/>
          <a:lstStyle/>
          <a:p>
            <a:r>
              <a:rPr lang="sk-SK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998" y="3811967"/>
            <a:ext cx="7797800" cy="2294944"/>
          </a:xfrm>
          <a:ln>
            <a:noFill/>
          </a:ln>
        </p:spPr>
        <p:txBody>
          <a:bodyPr/>
          <a:lstStyle/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termín predloženia nie skôr ako 1.10.2018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inštrukcie k vyplneniu priebežnej správy - mailom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vyplniť rozpočtovú a textovú časť správy a podať cez Mobility </a:t>
            </a:r>
            <a:r>
              <a:rPr lang="sk-SK" sz="2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Tool</a:t>
            </a:r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správa v slovenskom   jazyku</a:t>
            </a:r>
          </a:p>
          <a:p>
            <a:r>
              <a:rPr lang="sk-SK" sz="2000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povinná príloha – čestné prehlásenie štatutárneho zástupcu</a:t>
            </a: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endParaRPr lang="sk-SK" sz="20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60399" y="2208240"/>
            <a:ext cx="7772399" cy="1462239"/>
          </a:xfrm>
          <a:prstGeom prst="rect">
            <a:avLst/>
          </a:prstGeom>
          <a:gradFill flip="none" rotWithShape="1">
            <a:gsLst>
              <a:gs pos="0">
                <a:srgbClr val="3333FF">
                  <a:shade val="30000"/>
                  <a:satMod val="115000"/>
                </a:srgbClr>
              </a:gs>
              <a:gs pos="50000">
                <a:srgbClr val="3333FF">
                  <a:shade val="67500"/>
                  <a:satMod val="115000"/>
                </a:srgbClr>
              </a:gs>
              <a:gs pos="100000">
                <a:srgbClr val="3333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1E06CC"/>
            </a:solidFill>
          </a:ln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2A85549E-170F-4CFE-8C36-C79F04B95289}"/>
              </a:ext>
            </a:extLst>
          </p:cNvPr>
          <p:cNvSpPr txBox="1">
            <a:spLocks/>
          </p:cNvSpPr>
          <p:nvPr/>
        </p:nvSpPr>
        <p:spPr bwMode="auto">
          <a:xfrm>
            <a:off x="660398" y="1519707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Príklad zo zmluvy: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599"/>
            <a:ext cx="7772400" cy="3182645"/>
          </a:xfrm>
        </p:spPr>
        <p:txBody>
          <a:bodyPr/>
          <a:lstStyle/>
          <a:p>
            <a:pPr eaLnBrk="1" hangingPunct="1"/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sk-SK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sk-SK" sz="2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027" y="1371599"/>
            <a:ext cx="7982173" cy="4471811"/>
          </a:xfrm>
        </p:spPr>
        <p:txBody>
          <a:bodyPr/>
          <a:lstStyle/>
          <a:p>
            <a:pPr eaLnBrk="1" hangingPunct="1"/>
            <a:endParaRPr lang="sk-SK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Strategické partnerstvá zložené výlučne zo škôl</a:t>
            </a:r>
          </a:p>
          <a:p>
            <a:pPr eaLnBrk="1" hangingPunct="1"/>
            <a:r>
              <a:rPr lang="sk-SK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KA219</a:t>
            </a: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endParaRPr lang="sk-SK" sz="28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PODPORNÉ DOKUMENTY</a:t>
            </a:r>
          </a:p>
          <a:p>
            <a:pPr eaLnBrk="1" hangingPunct="1"/>
            <a:endParaRPr lang="sk-SK" sz="500" b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endParaRPr lang="sk-SK" sz="5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1" hangingPunct="1"/>
            <a:endParaRPr lang="sk-SK" sz="1400" b="1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900" y="904900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7" y="1826821"/>
            <a:ext cx="7772400" cy="4114800"/>
          </a:xfrm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Právo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vyžiadať si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všetky podporné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dokumenty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kedykoľvek </a:t>
            </a: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počas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realizácie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r>
              <a:rPr lang="sk-SK" sz="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hodnotenie priebežnej správy, záverečnej správy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kontrola projektu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izikovosť projektu</a:t>
            </a:r>
          </a:p>
          <a:p>
            <a:pPr marL="0" indent="0" algn="just">
              <a:buNone/>
            </a:pPr>
            <a:r>
              <a:rPr lang="sk-SK" sz="1600" b="1" dirty="0" smtClean="0"/>
              <a:t>				</a:t>
            </a:r>
            <a:r>
              <a:rPr lang="sk-SK" sz="1800" b="1" dirty="0" smtClean="0"/>
              <a:t>a</a:t>
            </a:r>
            <a:endParaRPr lang="sk-SK" sz="18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sk-SK" sz="20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 3 rokov po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ukončení projektu a zaplatení zostatku</a:t>
            </a: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sk-SK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(ak je grant &lt; 60 000 EUR) </a:t>
            </a:r>
            <a:endParaRPr lang="sk-SK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k-SK" sz="1200" b="1" dirty="0" smtClean="0"/>
          </a:p>
          <a:p>
            <a:endParaRPr lang="sk-SK" sz="1200" b="1" dirty="0"/>
          </a:p>
          <a:p>
            <a:pPr marL="0" indent="0" algn="just">
              <a:buNone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ríjemca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je povinný uchovať všetky účtovné doklady, ktoré súvisia s implementáciou projektu, aj keď nie sú súčasťou požadovaných podporných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dokumentov, v súlade s účtovnými zákonmi SR.   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45506314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899" y="667393"/>
            <a:ext cx="7772400" cy="749069"/>
          </a:xfrm>
        </p:spPr>
        <p:txBody>
          <a:bodyPr/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5794" y="1399309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Zdroj:</a:t>
            </a: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Príloha III – Finančné a zmluvné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pravidlá (výzva 2017)</a:t>
            </a:r>
          </a:p>
          <a:p>
            <a:pPr marL="0" indent="0">
              <a:buNone/>
            </a:pPr>
            <a:endParaRPr lang="sk-SK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Zásady:</a:t>
            </a:r>
            <a:endParaRPr lang="sk-SK" sz="1200" dirty="0" smtClean="0"/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Dôkladné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preštudovanie požiadaviek/organizačné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know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Priebežné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spracovanie podporných dokumentov v reálnom čase</a:t>
            </a:r>
          </a:p>
          <a:p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Archivácia: papierová forma</a:t>
            </a:r>
          </a:p>
          <a:p>
            <a:pPr marL="0" indent="0">
              <a:buNone/>
            </a:pPr>
            <a:endParaRPr lang="sk-SK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všetkých podporných dokumentoch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uviesť identifikačné údaje:</a:t>
            </a:r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projektu</a:t>
            </a: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76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6650" y="1023652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26275" y="2088077"/>
            <a:ext cx="7555676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MANAŽMENT A IMPLEMENTÁCIA </a:t>
            </a: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PROJEKTU</a:t>
            </a:r>
          </a:p>
          <a:p>
            <a:pPr marL="0" indent="0">
              <a:buNone/>
            </a:pPr>
            <a:endParaRPr lang="sk-SK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Bez osobitných požiadaviek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Dôkaz realizovaných aktivít a vytvorených výstupov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popis v 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priebežnej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správe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6672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151" y="738645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80804" y="180307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NADNÁRODNÉ PROJEKTOVÉ STRETNUTIA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certifikát/osvedčenie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sk-SK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sk-SK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Prezenčná listina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Podrobný program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použité materiály </a:t>
            </a:r>
          </a:p>
          <a:p>
            <a:pPr>
              <a:buFont typeface="Wingdings" panose="05000000000000000000" pitchFamily="2" charset="2"/>
              <a:buChar char="ü"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z/do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iné sídlo </a:t>
            </a:r>
            <a:r>
              <a:rPr lang="sk-SK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organizácia= 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 – itinerár a cestovné lístky, faktúry za cestovné</a:t>
            </a:r>
          </a:p>
          <a:p>
            <a:pPr marL="400050" lvl="2" indent="0">
              <a:buNone/>
            </a:pPr>
            <a:endParaRPr lang="sk-SK" sz="1600" b="1" dirty="0" smtClean="0"/>
          </a:p>
          <a:p>
            <a:endParaRPr lang="sk-SK" sz="1800" dirty="0"/>
          </a:p>
          <a:p>
            <a:endParaRPr lang="sk-SK" sz="18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5485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VZDELÁVACIE, VYUČOVACIE A ŠKOLIACE AKTIVITY</a:t>
            </a: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Doklad o účasti na aktivite - certifikát/osvedčenie</a:t>
            </a:r>
          </a:p>
          <a:p>
            <a:pPr marL="0" indent="0">
              <a:buNone/>
            </a:pPr>
            <a:endParaRPr lang="sk-SK" sz="1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 cesta 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z/do iné sídlo </a:t>
            </a:r>
            <a:r>
              <a:rPr lang="sk-SK" sz="1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vysielajúca-prijímajúca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organizácia =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zmena vzdialenostného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pásma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Skutočný itinerár cesty 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 lístky, faktúry za </a:t>
            </a:r>
            <a:r>
              <a:rPr lang="sk-SK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cestovné</a:t>
            </a: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None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Výnimočné prípady -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náležite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odôvodnené: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nepredloženie dokladov tretej 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strany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Čestné 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prehlásenie príjemcu o začiatku a konci mobility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6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0400" y="798021"/>
            <a:ext cx="7772400" cy="749069"/>
          </a:xfrm>
        </p:spPr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28305" y="1791195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PODPORA PRE ŠPECIÁLNE POTREBY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accent2">
                    <a:lumMod val="75000"/>
                  </a:schemeClr>
                </a:solidFill>
              </a:rPr>
              <a:t>MIMORIADNE </a:t>
            </a:r>
            <a:r>
              <a:rPr lang="sk-SK" sz="2200" b="1" dirty="0">
                <a:solidFill>
                  <a:schemeClr val="accent2">
                    <a:lumMod val="75000"/>
                  </a:schemeClr>
                </a:solidFill>
              </a:rPr>
              <a:t>NÁKLADY</a:t>
            </a:r>
            <a:endParaRPr lang="sk-SK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Faktúry – skutočne vynaložené náklady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Náležitosti faktúry: V súlade s účtovnými zákonmi Slovenskej republiky</a:t>
            </a:r>
          </a:p>
          <a:p>
            <a:pPr marL="0" indent="0">
              <a:buNone/>
            </a:pPr>
            <a:endParaRPr lang="sk-SK" sz="2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k-SK" sz="1800" b="1" dirty="0"/>
              <a:t>  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xmlns="" val="147485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890649" y="2041083"/>
            <a:ext cx="4782396" cy="4441340"/>
          </a:xfrm>
        </p:spPr>
        <p:txBody>
          <a:bodyPr/>
          <a:lstStyle/>
          <a:p>
            <a:pPr marL="0" indent="0">
              <a:buNone/>
            </a:pPr>
            <a:endParaRPr lang="sk-SK" sz="1800" b="1" dirty="0" smtClean="0"/>
          </a:p>
          <a:p>
            <a:pPr marL="0" indent="0">
              <a:buNone/>
            </a:pP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Prezenčná listina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Miesto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e-mailová adresa –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(len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výzva r.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2016)</a:t>
            </a:r>
            <a:endParaRPr lang="sk-SK" sz="1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Názov </a:t>
            </a: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 adresa vysielajúcej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účastníka </a:t>
            </a:r>
          </a:p>
          <a:p>
            <a:pPr marL="0" indent="0">
              <a:buNone/>
            </a:pPr>
            <a:endParaRPr lang="sk-SK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795157" y="2660072"/>
            <a:ext cx="2749138" cy="119940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71896" y="1508164"/>
            <a:ext cx="6483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NADNÁRODNÉ PROJEKTOVÉ STRETNUTIA </a:t>
            </a:r>
            <a:endParaRPr lang="sk-SK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088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b="1" dirty="0">
                <a:solidFill>
                  <a:schemeClr val="accent2">
                    <a:lumMod val="75000"/>
                  </a:schemeClr>
                </a:solidFill>
              </a:rPr>
              <a:t>PODPORNÉ DOKUMENTY</a:t>
            </a:r>
            <a:endParaRPr lang="sk-SK" sz="240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99703" y="1273856"/>
            <a:ext cx="7938655" cy="639762"/>
          </a:xfrm>
        </p:spPr>
        <p:txBody>
          <a:bodyPr/>
          <a:lstStyle/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VZDELÁVACIE, VYUČOVACIE A ŠKOLIACE AKTIVITY</a:t>
            </a: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09699" y="2268186"/>
            <a:ext cx="5385460" cy="3584843"/>
          </a:xfrm>
        </p:spPr>
        <p:txBody>
          <a:bodyPr/>
          <a:lstStyle/>
          <a:p>
            <a:pPr marL="0" indent="0">
              <a:buNone/>
            </a:pPr>
            <a:r>
              <a:rPr lang="sk-SK" sz="1800" b="1" dirty="0"/>
              <a:t> 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Doklad </a:t>
            </a:r>
            <a:r>
              <a:rPr lang="sk-SK" sz="2200" b="1" dirty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o účasti na aktivite </a:t>
            </a:r>
            <a:r>
              <a:rPr lang="sk-SK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 action="ppaction://hlinkfile"/>
              </a:rPr>
              <a:t>– certifikát</a:t>
            </a:r>
            <a:endParaRPr lang="sk-SK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sk-SK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Meno a priezvisko účastníka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Účel aktivity v </a:t>
            </a:r>
            <a:r>
              <a:rPr lang="sk-SK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zahraničí</a:t>
            </a:r>
          </a:p>
          <a:p>
            <a:pPr marL="400050" lvl="1" indent="0">
              <a:buNone/>
            </a:pP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Krátkodobá </a:t>
            </a:r>
            <a:r>
              <a:rPr lang="sk-SK" sz="14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výmena skupín </a:t>
            </a:r>
            <a:r>
              <a:rPr lang="sk-SK" sz="14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žiakov</a:t>
            </a:r>
            <a:endParaRPr lang="sk-SK" sz="1400" b="1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Dátum začiatku a ukončenia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Podpis zástupcu prijímajúcej organizácie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Pozícia </a:t>
            </a:r>
            <a:r>
              <a:rPr lang="sk-SK" sz="1800" b="1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zástupcu </a:t>
            </a: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prijímajúcej organizácie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k-SK" sz="18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Pečiatka prijímajúcej organizácie  </a:t>
            </a:r>
          </a:p>
          <a:p>
            <a:endParaRPr lang="sk-SK" sz="1800" dirty="0"/>
          </a:p>
        </p:txBody>
      </p:sp>
      <p:sp>
        <p:nvSpPr>
          <p:cNvPr id="7" name="Zástupný symbol obsahu 5"/>
          <p:cNvSpPr>
            <a:spLocks noGrp="1"/>
          </p:cNvSpPr>
          <p:nvPr>
            <p:ph sz="quarter" idx="4"/>
          </p:nvPr>
        </p:nvSpPr>
        <p:spPr>
          <a:xfrm>
            <a:off x="5925787" y="2578636"/>
            <a:ext cx="2814453" cy="1494600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Logo </a:t>
            </a:r>
            <a:r>
              <a:rPr lang="sk-SK" sz="1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Erasmus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projektu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Názov projektu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2724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35378"/>
            <a:ext cx="7772400" cy="64346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Kontroly</a:t>
            </a:r>
            <a:b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sk-SK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422400"/>
            <a:ext cx="7947561" cy="5215467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počas realizácie projektu: </a:t>
            </a:r>
          </a:p>
          <a:p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realizácie projektu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 lvl="0"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Kontrola na mieste po ukončení projektu: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 skončení kontroly záverečnej správy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</a:t>
            </a:r>
          </a:p>
          <a:p>
            <a:pPr lvl="0" algn="just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 príjemcu grantu</a:t>
            </a:r>
          </a:p>
          <a:p>
            <a:pPr>
              <a:buNone/>
            </a:pPr>
            <a:endParaRPr lang="sk-SK" sz="2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k-SK" sz="18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Hĺbková kontrola:</a:t>
            </a:r>
          </a:p>
          <a:p>
            <a:pPr lvl="0" algn="just"/>
            <a:r>
              <a:rPr lang="sk-SK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alebo po skončení kontroly záverečnej správy</a:t>
            </a:r>
          </a:p>
          <a:p>
            <a:pPr lvl="0"/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len u vybratých projektov (príjemca do NA zašle kópie podporných dokumentov)</a:t>
            </a:r>
          </a:p>
          <a:p>
            <a:pPr lvl="0">
              <a:spcAft>
                <a:spcPts val="1200"/>
              </a:spcAft>
            </a:pPr>
            <a:r>
              <a:rPr lang="sk-SK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 priestoroch národnej agentúry</a:t>
            </a:r>
          </a:p>
          <a:p>
            <a:pPr lvl="0">
              <a:buNone/>
            </a:pPr>
            <a:endParaRPr lang="sk-SK" sz="20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73250"/>
            <a:ext cx="7772400" cy="3111500"/>
          </a:xfrm>
        </p:spPr>
        <p:txBody>
          <a:bodyPr/>
          <a:lstStyle/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min.70%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žiadosť o druhú splátku (čl. I.4.3)</a:t>
            </a:r>
          </a:p>
          <a:p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vyčerpaných </a:t>
            </a:r>
            <a:r>
              <a:rPr lang="sk-SK" sz="3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 70% </a:t>
            </a:r>
            <a:r>
              <a:rPr lang="sk-SK" sz="3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 prvej splátky = ďalšia správa po vyčerpaní aspoň 70%</a:t>
            </a:r>
          </a:p>
          <a:p>
            <a:endParaRPr lang="sk-SK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5E2C390-5D57-4F9B-B38D-5F1382A6D2D7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857956"/>
            <a:ext cx="7772400" cy="857955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Audity, archivácia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90796" y="1518062"/>
            <a:ext cx="7947561" cy="4114800"/>
          </a:xfrm>
        </p:spPr>
        <p:txBody>
          <a:bodyPr/>
          <a:lstStyle/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Audity: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vykonáva Komisia, Národná agentúra, Európsky dvor audítorov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 lvl="0"/>
            <a:endParaRPr lang="sk-SK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>
              <a:buNone/>
            </a:pPr>
            <a:r>
              <a:rPr lang="sk-SK" sz="2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Archivácia:</a:t>
            </a:r>
          </a:p>
          <a:p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počas trvania projektu a 5 rokov od dátumu platby zostatku</a:t>
            </a:r>
          </a:p>
          <a:p>
            <a:pPr lvl="0"/>
            <a:r>
              <a:rPr lang="sk-SK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roky ak je grant &lt; 60 000 EUR</a:t>
            </a:r>
          </a:p>
          <a:p>
            <a:pPr>
              <a:buNone/>
            </a:pPr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377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06582" y="857374"/>
            <a:ext cx="7772400" cy="749300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Diskusia 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1028" name="Picture 4" descr="Výsledok vyhľadávania obrázkov pre dopyt discuss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3154" y="2565566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EF6E83-B963-4560-BF75-BE953C5F245B}"/>
              </a:ext>
            </a:extLst>
          </p:cNvPr>
          <p:cNvSpPr txBox="1">
            <a:spLocks/>
          </p:cNvSpPr>
          <p:nvPr/>
        </p:nvSpPr>
        <p:spPr bwMode="auto">
          <a:xfrm>
            <a:off x="635893" y="1128585"/>
            <a:ext cx="7772400" cy="428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pl-PL" b="1" kern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Ďakujeme </a:t>
            </a:r>
            <a: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 pozornosť!</a:t>
            </a:r>
            <a:br>
              <a:rPr lang="pl-PL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l-PL" b="1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l-PL" b="1" u="sng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backoffice@saaic.sk</a:t>
            </a:r>
            <a:endParaRPr lang="sk-SK" b="1" u="sng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Schválenie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06266236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Zamietnutie 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329443899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BAE59A-36F0-4D2A-91F6-6CE80EBDB1F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3" grpId="0">
        <p:bldAsOne/>
      </p:bldGraphic>
      <p:bldP spid="5" grpId="0" build="p"/>
      <p:bldGraphic spid="1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98" y="1598613"/>
            <a:ext cx="3811590" cy="639762"/>
          </a:xfrm>
        </p:spPr>
        <p:txBody>
          <a:bodyPr/>
          <a:lstStyle/>
          <a:p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Koordinátorská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škola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3306293"/>
            <a:ext cx="4040188" cy="28452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popíše realizované aktivity </a:t>
            </a:r>
            <a:r>
              <a:rPr lang="sk-SK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celé partnerstvo </a:t>
            </a:r>
          </a:p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vykáže v Mobility </a:t>
            </a:r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k-SK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ool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38700" y="1535112"/>
            <a:ext cx="3848100" cy="725487"/>
          </a:xfrm>
        </p:spPr>
        <p:txBody>
          <a:bodyPr/>
          <a:lstStyle/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Partnerská škola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306293"/>
            <a:ext cx="4041775" cy="281987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popíše </a:t>
            </a:r>
            <a:r>
              <a:rPr lang="sk-SK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realizované aktivity  </a:t>
            </a:r>
          </a:p>
          <a:p>
            <a:pPr marL="457200" indent="-457200">
              <a:buAutoNum type="arabicPeriod"/>
            </a:pP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vykáže v Mobility </a:t>
            </a:r>
            <a:r>
              <a:rPr lang="sk-SK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k-SK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ool</a:t>
            </a:r>
            <a:r>
              <a:rPr lang="sk-SK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 náklady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</a:t>
            </a:r>
          </a:p>
        </p:txBody>
      </p:sp>
      <p:cxnSp>
        <p:nvCxnSpPr>
          <p:cNvPr id="16" name="Straight Arrow Connector 23">
            <a:extLst>
              <a:ext uri="{FF2B5EF4-FFF2-40B4-BE49-F238E27FC236}">
                <a16:creationId xmlns:a16="http://schemas.microsoft.com/office/drawing/2014/main" xmlns="" id="{1F9FB76B-C3A4-49EC-8557-5B6AC6B38939}"/>
              </a:ext>
            </a:extLst>
          </p:cNvPr>
          <p:cNvCxnSpPr>
            <a:cxnSpLocks/>
          </p:cNvCxnSpPr>
          <p:nvPr/>
        </p:nvCxnSpPr>
        <p:spPr>
          <a:xfrm>
            <a:off x="5147793" y="2389963"/>
            <a:ext cx="570427" cy="786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3">
            <a:extLst>
              <a:ext uri="{FF2B5EF4-FFF2-40B4-BE49-F238E27FC236}">
                <a16:creationId xmlns:a16="http://schemas.microsoft.com/office/drawing/2014/main" xmlns="" id="{6D13E0C0-E1DF-41AE-896B-85B2931158C6}"/>
              </a:ext>
            </a:extLst>
          </p:cNvPr>
          <p:cNvCxnSpPr>
            <a:cxnSpLocks/>
          </p:cNvCxnSpPr>
          <p:nvPr/>
        </p:nvCxnSpPr>
        <p:spPr>
          <a:xfrm flipH="1">
            <a:off x="3026535" y="2346873"/>
            <a:ext cx="679037" cy="850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521" y="667392"/>
            <a:ext cx="7772400" cy="867897"/>
          </a:xfrm>
        </p:spPr>
        <p:txBody>
          <a:bodyPr/>
          <a:lstStyle/>
          <a:p>
            <a:r>
              <a:rPr lang="sk-SK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Priebežná správa – Zhrnutie</a:t>
            </a:r>
            <a:endParaRPr lang="sk-SK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0634" y="1529938"/>
            <a:ext cx="8538358" cy="5328062"/>
          </a:xfrm>
        </p:spPr>
        <p:txBody>
          <a:bodyPr/>
          <a:lstStyle/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Aktualizácia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všetkých číselných údajov a popisov za vykazované obdobie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Slovné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popisy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rozpočtovej aj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textovej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časti správy -  aktivity realizované aj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plánované </a:t>
            </a:r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v slovenskom jazyku </a:t>
            </a:r>
            <a:endParaRPr lang="sk-SK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Číselné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daje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slovný popis - podporné dokumenty = </a:t>
            </a:r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jednotné informácie</a:t>
            </a:r>
          </a:p>
          <a:p>
            <a:pPr marL="457200" lvl="1" indent="0">
              <a:buNone/>
            </a:pP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Slovný popis</a:t>
            </a:r>
            <a:r>
              <a:rPr lang="sk-SK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konkrétny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prehľadný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úplný: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zodpovedané všetky otázky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špecifický: partner alebo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koordinátor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Zmeny</a:t>
            </a:r>
            <a:r>
              <a:rPr lang="sk-SK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oproti schválenej prihláške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zdôvodniť v textovej časti správy</a:t>
            </a: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Interná kontrola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údajov a textovej časti pred podaním</a:t>
            </a:r>
          </a:p>
          <a:p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Informácia </a:t>
            </a:r>
            <a:r>
              <a:rPr lang="sk-SK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 podaní </a:t>
            </a:r>
            <a:r>
              <a:rPr lang="sk-SK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priebežnej správy </a:t>
            </a:r>
            <a:r>
              <a:rPr lang="sk-SK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poverenému konzultantovi NA</a:t>
            </a:r>
            <a:endParaRPr lang="sk-SK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="" xmlns:p14="http://schemas.microsoft.com/office/powerpoint/2010/main" val="412257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Manažment a implementácia projektu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xmlns="" id="{8E9723C8-CD94-45CF-ABB1-0C4B0DF4AE61}"/>
              </a:ext>
            </a:extLst>
          </p:cNvPr>
          <p:cNvSpPr txBox="1"/>
          <p:nvPr/>
        </p:nvSpPr>
        <p:spPr>
          <a:xfrm>
            <a:off x="660398" y="2373062"/>
            <a:ext cx="8006905" cy="3600986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riadenie projektu (plánovanie, financie, koordinácia, komunikácia medzi partnermi...)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vzdelávacie materiály v malom rozsahu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miestne projektové aktivity (projektová práca so žiakmi v triedach, aktivity práce s mládežou...)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informovanie a propagácia (brožúry, letáky, ...)</a:t>
            </a:r>
          </a:p>
          <a:p>
            <a:pPr marL="571500" indent="-571500" algn="just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hostenie vzdelávacích aktivít</a:t>
            </a:r>
          </a:p>
          <a:p>
            <a:pPr marL="571500" indent="-571500" algn="just">
              <a:buFont typeface="Wingdings" pitchFamily="2" charset="2"/>
              <a:buChar char="Ø"/>
              <a:tabLst>
                <a:tab pos="8166100" algn="l"/>
              </a:tabLst>
              <a:defRPr/>
            </a:pPr>
            <a:endParaRPr lang="sk-SK" sz="2200" dirty="0">
              <a:solidFill>
                <a:srgbClr val="002060"/>
              </a:solidFill>
              <a:effectLst/>
              <a:latin typeface="+mj-lt"/>
            </a:endParaRPr>
          </a:p>
          <a:p>
            <a:pPr marL="571500" indent="-571500" algn="just">
              <a:buFont typeface="Wingdings" pitchFamily="2" charset="2"/>
              <a:buChar char="Ø"/>
              <a:defRPr/>
            </a:pPr>
            <a:endParaRPr lang="sk-SK" dirty="0">
              <a:solidFill>
                <a:srgbClr val="002060"/>
              </a:solidFill>
              <a:latin typeface="+mj-lt"/>
            </a:endParaRPr>
          </a:p>
          <a:p>
            <a:pPr marL="571500" indent="-571500" algn="just">
              <a:defRPr/>
            </a:pPr>
            <a:r>
              <a:rPr lang="sk-SK" sz="1400" dirty="0">
                <a:solidFill>
                  <a:srgbClr val="002060"/>
                </a:solidFill>
                <a:latin typeface="+mj-lt"/>
              </a:rPr>
              <a:t> 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2C1775CF-6B01-403D-88B7-832A53F1716B}"/>
              </a:ext>
            </a:extLst>
          </p:cNvPr>
          <p:cNvSpPr txBox="1">
            <a:spLocks/>
          </p:cNvSpPr>
          <p:nvPr/>
        </p:nvSpPr>
        <p:spPr bwMode="auto">
          <a:xfrm>
            <a:off x="660398" y="1670611"/>
            <a:ext cx="7656847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Oprávnené </a:t>
            </a:r>
            <a:r>
              <a:rPr lang="sk-SK" sz="24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náklady:</a:t>
            </a:r>
            <a:endParaRPr lang="sk-SK" sz="24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6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Manažment a implementácia projektu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570C2C53-D248-415B-A463-1BEA69816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471503"/>
              </p:ext>
            </p:extLst>
          </p:nvPr>
        </p:nvGraphicFramePr>
        <p:xfrm>
          <a:off x="749300" y="2169553"/>
          <a:ext cx="7785100" cy="19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343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670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Príspevok na aktivity koordinujúcej organizácie: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spc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500 EUR na mesiac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6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Príspevok na aktivity ďalších zapojených organizácií: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250 EUR na mesiac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xmlns="" id="{58812B72-E42C-4168-8CD5-0F43E1E55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6821074"/>
              </p:ext>
            </p:extLst>
          </p:nvPr>
        </p:nvGraphicFramePr>
        <p:xfrm>
          <a:off x="979153" y="4762499"/>
          <a:ext cx="7325394" cy="822960"/>
        </p:xfrm>
        <a:graphic>
          <a:graphicData uri="http://schemas.openxmlformats.org/drawingml/2006/table">
            <a:tbl>
              <a:tblPr/>
              <a:tblGrid>
                <a:gridCol w="73253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algn="ctr"/>
                      <a:r>
                        <a:rPr lang="sk-SK" sz="2400" b="0" u="sng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Príjemca</a:t>
                      </a:r>
                      <a:r>
                        <a:rPr lang="sk-SK" sz="2400" b="0" u="sng" baseline="0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nie je povinný čerpať jednotkový príspevok z PMI po mesiacoch.</a:t>
                      </a:r>
                      <a:endParaRPr lang="sk-SK" sz="2400" b="0" u="sng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015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C2AB5F6A-4F88-496D-AF2A-47FD29D45266}"/>
              </a:ext>
            </a:extLst>
          </p:cNvPr>
          <p:cNvSpPr txBox="1">
            <a:spLocks/>
          </p:cNvSpPr>
          <p:nvPr/>
        </p:nvSpPr>
        <p:spPr bwMode="auto">
          <a:xfrm>
            <a:off x="647698" y="1013546"/>
            <a:ext cx="7772400" cy="50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sk-SK" sz="30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Národné projektové stretnutia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xmlns="" id="{7EE781DA-FC3C-45E0-955E-CCDDCAC92903}"/>
              </a:ext>
            </a:extLst>
          </p:cNvPr>
          <p:cNvSpPr txBox="1"/>
          <p:nvPr/>
        </p:nvSpPr>
        <p:spPr>
          <a:xfrm>
            <a:off x="437320" y="2424992"/>
            <a:ext cx="8269357" cy="4154984"/>
          </a:xfrm>
          <a:prstGeom prst="rect">
            <a:avLst/>
          </a:prstGeom>
          <a:noFill/>
          <a:ln>
            <a:noFill/>
          </a:ln>
          <a:effectLst>
            <a:outerShdw dir="5400000" sx="200000" sy="200000" rotWithShape="0">
              <a:srgbClr val="000000">
                <a:alpha val="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projektových partnerov na stretnutiach, ktoré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hostí iný projektový partner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stretnutia primárne zamerané na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prípravu/koordináciu ďalších projektových aktivít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určené pre zamestnancov zodpovedných za projekt zo zapojených organizácií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účasť žiakov je možná za predpokladu, že ich účasť je nutná pre niektoré aspekty </a:t>
            </a:r>
            <a:r>
              <a:rPr lang="sk-SK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projektového manažmentu -   náležite </a:t>
            </a: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odôvodniť v záverečnej správe</a:t>
            </a:r>
          </a:p>
          <a:p>
            <a:pPr marL="571500" indent="-571500">
              <a:buFont typeface="Arial" panose="020B0604020202020204" pitchFamily="34" charset="0"/>
              <a:buChar char="•"/>
              <a:tabLst>
                <a:tab pos="8166100" algn="l"/>
              </a:tabLst>
              <a:defRPr/>
            </a:pPr>
            <a:r>
              <a:rPr lang="sk-SK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príspevok na cestovné náklady a na pobytové náklady </a:t>
            </a:r>
            <a:r>
              <a:rPr lang="sk-SK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(cesta tam aj späť)</a:t>
            </a:r>
            <a:r>
              <a:rPr lang="sk-SK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B0DE97E-93BA-418C-8ACE-F9D8ADDD9354}"/>
              </a:ext>
            </a:extLst>
          </p:cNvPr>
          <p:cNvSpPr txBox="1">
            <a:spLocks/>
          </p:cNvSpPr>
          <p:nvPr/>
        </p:nvSpPr>
        <p:spPr bwMode="auto">
          <a:xfrm>
            <a:off x="437322" y="1670611"/>
            <a:ext cx="8269356" cy="68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sk-SK" sz="24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Aktivita zahŕňa:</a:t>
            </a:r>
          </a:p>
        </p:txBody>
      </p:sp>
    </p:spTree>
    <p:extLst>
      <p:ext uri="{BB962C8B-B14F-4D97-AF65-F5344CB8AC3E}">
        <p14:creationId xmlns:p14="http://schemas.microsoft.com/office/powerpoint/2010/main" xmlns="" val="16976732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7529</TotalTime>
  <Words>1118</Words>
  <Application>Microsoft Office PowerPoint</Application>
  <PresentationFormat>On-screen Show (4:3)</PresentationFormat>
  <Paragraphs>332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Predkladanie priebežných správ KA2</vt:lpstr>
      <vt:lpstr>Priebežná správa </vt:lpstr>
      <vt:lpstr>Slide 3</vt:lpstr>
      <vt:lpstr>Slide 4</vt:lpstr>
      <vt:lpstr>Slide 5</vt:lpstr>
      <vt:lpstr>Priebežná správa – Zhrnutie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Mimoriadne náklady  </vt:lpstr>
      <vt:lpstr>Podpora na špeciálne potreby </vt:lpstr>
      <vt:lpstr>Slide 17</vt:lpstr>
      <vt:lpstr>Slide 18</vt:lpstr>
      <vt:lpstr>Slide 19</vt:lpstr>
      <vt:lpstr> 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PODPORNÉ DOKUMENTY</vt:lpstr>
      <vt:lpstr>Kontroly </vt:lpstr>
      <vt:lpstr>Audity, archivácia</vt:lpstr>
      <vt:lpstr>Diskusia 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Anka</dc:creator>
  <cp:lastModifiedBy>cychova</cp:lastModifiedBy>
  <cp:revision>1123</cp:revision>
  <cp:lastPrinted>2017-04-28T08:36:41Z</cp:lastPrinted>
  <dcterms:created xsi:type="dcterms:W3CDTF">1601-01-01T00:00:00Z</dcterms:created>
  <dcterms:modified xsi:type="dcterms:W3CDTF">2018-06-01T12:58:31Z</dcterms:modified>
</cp:coreProperties>
</file>