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427" r:id="rId2"/>
    <p:sldId id="429" r:id="rId3"/>
    <p:sldId id="432" r:id="rId4"/>
    <p:sldId id="430" r:id="rId5"/>
    <p:sldId id="431" r:id="rId6"/>
    <p:sldId id="435" r:id="rId7"/>
    <p:sldId id="428" r:id="rId8"/>
    <p:sldId id="399" r:id="rId9"/>
    <p:sldId id="401" r:id="rId10"/>
    <p:sldId id="414" r:id="rId11"/>
    <p:sldId id="400" r:id="rId12"/>
    <p:sldId id="403" r:id="rId13"/>
    <p:sldId id="417" r:id="rId14"/>
    <p:sldId id="408" r:id="rId15"/>
    <p:sldId id="419" r:id="rId16"/>
    <p:sldId id="422" r:id="rId17"/>
    <p:sldId id="437" r:id="rId18"/>
    <p:sldId id="392" r:id="rId19"/>
    <p:sldId id="390" r:id="rId20"/>
    <p:sldId id="364" r:id="rId21"/>
    <p:sldId id="286" r:id="rId22"/>
    <p:sldId id="287" r:id="rId23"/>
    <p:sldId id="288" r:id="rId24"/>
    <p:sldId id="388" r:id="rId25"/>
    <p:sldId id="389" r:id="rId26"/>
    <p:sldId id="433" r:id="rId27"/>
    <p:sldId id="434" r:id="rId28"/>
    <p:sldId id="383" r:id="rId29"/>
    <p:sldId id="438" r:id="rId30"/>
  </p:sldIdLst>
  <p:sldSz cx="9144000" cy="6858000" type="screen4x3"/>
  <p:notesSz cx="6797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1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a Vojtkova" initials="AV" lastIdx="3" clrIdx="0"/>
  <p:cmAuthor id="1" name="nada" initials="n" lastIdx="5" clrIdx="1"/>
  <p:cmAuthor id="2" name="roman" initials="s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999"/>
    <a:srgbClr val="FF9999"/>
    <a:srgbClr val="FF5050"/>
    <a:srgbClr val="EDF2A6"/>
    <a:srgbClr val="CCFFCC"/>
    <a:srgbClr val="0033CC"/>
    <a:srgbClr val="92D050"/>
    <a:srgbClr val="99FF66"/>
    <a:srgbClr val="009900"/>
    <a:srgbClr val="3333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Stredný štýl 4 - zvýrazneni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97942" autoAdjust="0"/>
  </p:normalViewPr>
  <p:slideViewPr>
    <p:cSldViewPr snapToGrid="0">
      <p:cViewPr>
        <p:scale>
          <a:sx n="80" d="100"/>
          <a:sy n="80" d="100"/>
        </p:scale>
        <p:origin x="-1158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1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664" y="-102"/>
      </p:cViewPr>
      <p:guideLst>
        <p:guide orient="horz" pos="3128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F38607-EA60-47F1-81EF-B4E538049130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sk-SK"/>
        </a:p>
      </dgm:t>
    </dgm:pt>
    <dgm:pt modelId="{B5DF2607-DA42-4CE6-9D07-B6B11A706273}">
      <dgm:prSet phldrT="[Text]"/>
      <dgm:spPr/>
      <dgm:t>
        <a:bodyPr/>
        <a:lstStyle/>
        <a:p>
          <a:r>
            <a:rPr lang="sk-SK" dirty="0"/>
            <a:t>1.</a:t>
          </a:r>
        </a:p>
      </dgm:t>
    </dgm:pt>
    <dgm:pt modelId="{BC883F93-4ED7-43C7-BB96-F77AD03F79F4}" type="parTrans" cxnId="{8B108AB0-B10F-453F-BC4D-FBDCC94B64BB}">
      <dgm:prSet/>
      <dgm:spPr/>
      <dgm:t>
        <a:bodyPr/>
        <a:lstStyle/>
        <a:p>
          <a:endParaRPr lang="sk-SK"/>
        </a:p>
      </dgm:t>
    </dgm:pt>
    <dgm:pt modelId="{C8865B8D-5233-41A8-A5AD-22B05EBD21B6}" type="sibTrans" cxnId="{8B108AB0-B10F-453F-BC4D-FBDCC94B64BB}">
      <dgm:prSet/>
      <dgm:spPr/>
      <dgm:t>
        <a:bodyPr/>
        <a:lstStyle/>
        <a:p>
          <a:endParaRPr lang="sk-SK"/>
        </a:p>
      </dgm:t>
    </dgm:pt>
    <dgm:pt modelId="{FAB59B56-6A17-482B-AEF8-299ECA1232A0}">
      <dgm:prSet phldrT="[Text]" custT="1"/>
      <dgm:spPr/>
      <dgm:t>
        <a:bodyPr/>
        <a:lstStyle/>
        <a:p>
          <a:pPr>
            <a:spcBef>
              <a:spcPts val="600"/>
            </a:spcBef>
            <a:buFontTx/>
            <a:buNone/>
          </a:pPr>
          <a:r>
            <a: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Záverečné správy </a:t>
          </a:r>
          <a:r>
            <a:rPr lang="sk-SK" sz="1600" b="1" u="sng" dirty="0" smtClean="0">
              <a:solidFill>
                <a:schemeClr val="tx1">
                  <a:lumMod val="85000"/>
                  <a:lumOff val="15000"/>
                </a:schemeClr>
              </a:solidFill>
            </a:rPr>
            <a:t>partnerov </a:t>
          </a:r>
          <a:r>
            <a: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- finančné čerpanie a podporné dokumenty</a:t>
          </a:r>
          <a:endParaRPr lang="sk-SK" sz="1600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D3D25F89-4466-47F9-83D9-D6DBE4E52538}" type="parTrans" cxnId="{0D7D0D9D-16A3-4F29-804F-A75F63220583}">
      <dgm:prSet/>
      <dgm:spPr/>
      <dgm:t>
        <a:bodyPr/>
        <a:lstStyle/>
        <a:p>
          <a:endParaRPr lang="sk-SK"/>
        </a:p>
      </dgm:t>
    </dgm:pt>
    <dgm:pt modelId="{E0386606-48FF-4ED6-A130-3C16BC29DF6D}" type="sibTrans" cxnId="{0D7D0D9D-16A3-4F29-804F-A75F63220583}">
      <dgm:prSet/>
      <dgm:spPr/>
      <dgm:t>
        <a:bodyPr/>
        <a:lstStyle/>
        <a:p>
          <a:endParaRPr lang="sk-SK"/>
        </a:p>
      </dgm:t>
    </dgm:pt>
    <dgm:pt modelId="{4F0C5135-D8A9-4B3D-9C8C-0D0BEC9AC16D}">
      <dgm:prSet phldrT="[Text]"/>
      <dgm:spPr/>
      <dgm:t>
        <a:bodyPr/>
        <a:lstStyle/>
        <a:p>
          <a:r>
            <a:rPr lang="sk-SK" dirty="0"/>
            <a:t>2.</a:t>
          </a:r>
        </a:p>
      </dgm:t>
    </dgm:pt>
    <dgm:pt modelId="{B597E4C4-4C9F-4438-9987-E285F82CE908}" type="parTrans" cxnId="{624FED7E-B928-4DD8-A005-631BE89AA085}">
      <dgm:prSet/>
      <dgm:spPr/>
      <dgm:t>
        <a:bodyPr/>
        <a:lstStyle/>
        <a:p>
          <a:endParaRPr lang="sk-SK"/>
        </a:p>
      </dgm:t>
    </dgm:pt>
    <dgm:pt modelId="{890EEB7E-089C-4649-8E3D-F82C710F23DD}" type="sibTrans" cxnId="{624FED7E-B928-4DD8-A005-631BE89AA085}">
      <dgm:prSet/>
      <dgm:spPr/>
      <dgm:t>
        <a:bodyPr/>
        <a:lstStyle/>
        <a:p>
          <a:endParaRPr lang="sk-SK"/>
        </a:p>
      </dgm:t>
    </dgm:pt>
    <dgm:pt modelId="{F4849619-63A1-42F7-991D-284854BD7CCF}">
      <dgm:prSet phldrT="[Text]"/>
      <dgm:spPr/>
      <dgm:t>
        <a:bodyPr/>
        <a:lstStyle/>
        <a:p>
          <a:r>
            <a:rPr lang="sk-SK" dirty="0"/>
            <a:t>3.</a:t>
          </a:r>
        </a:p>
      </dgm:t>
    </dgm:pt>
    <dgm:pt modelId="{278E0250-609F-42E5-BE99-8460B8037D43}" type="parTrans" cxnId="{3C3BB6EB-3607-4F1B-A1A0-9DB5DC030683}">
      <dgm:prSet/>
      <dgm:spPr/>
      <dgm:t>
        <a:bodyPr/>
        <a:lstStyle/>
        <a:p>
          <a:endParaRPr lang="sk-SK"/>
        </a:p>
      </dgm:t>
    </dgm:pt>
    <dgm:pt modelId="{C2C51CF1-0422-4DA7-BE57-A30EFEAEB538}" type="sibTrans" cxnId="{3C3BB6EB-3607-4F1B-A1A0-9DB5DC030683}">
      <dgm:prSet/>
      <dgm:spPr/>
      <dgm:t>
        <a:bodyPr/>
        <a:lstStyle/>
        <a:p>
          <a:endParaRPr lang="sk-SK"/>
        </a:p>
      </dgm:t>
    </dgm:pt>
    <dgm:pt modelId="{1F348E46-7FAF-43A9-A512-B5F3300BF374}">
      <dgm:prSet phldrT="[Text]" custT="1"/>
      <dgm:spPr/>
      <dgm:t>
        <a:bodyPr/>
        <a:lstStyle/>
        <a:p>
          <a:pPr>
            <a:buFontTx/>
            <a:buNone/>
          </a:pPr>
          <a:r>
            <a: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Záverečná správa </a:t>
          </a:r>
          <a:r>
            <a:rPr lang="sk-SK" sz="1600" b="1" u="sng" dirty="0" smtClean="0">
              <a:solidFill>
                <a:schemeClr val="tx1">
                  <a:lumMod val="85000"/>
                  <a:lumOff val="15000"/>
                </a:schemeClr>
              </a:solidFill>
            </a:rPr>
            <a:t>koordinátora</a:t>
          </a:r>
          <a:r>
            <a: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 – kvalitatívne hodnotenie </a:t>
          </a:r>
          <a:r>
            <a:rPr lang="sk-SK" sz="1600" b="1" dirty="0" smtClean="0">
              <a:solidFill>
                <a:schemeClr val="accent2">
                  <a:lumMod val="75000"/>
                </a:schemeClr>
              </a:solidFill>
            </a:rPr>
            <a:t>externý expert NA, SK</a:t>
          </a:r>
          <a:endParaRPr lang="sk-SK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CECF1B0A-AE3C-4062-840E-8A2CDC5C7207}" type="parTrans" cxnId="{D8B1353B-CF20-48A8-AD24-1CF57868FD70}">
      <dgm:prSet/>
      <dgm:spPr/>
      <dgm:t>
        <a:bodyPr/>
        <a:lstStyle/>
        <a:p>
          <a:endParaRPr lang="sk-SK"/>
        </a:p>
      </dgm:t>
    </dgm:pt>
    <dgm:pt modelId="{CFCF7BC4-13FC-42ED-A36A-D4B9B3A2CA1A}" type="sibTrans" cxnId="{D8B1353B-CF20-48A8-AD24-1CF57868FD70}">
      <dgm:prSet/>
      <dgm:spPr/>
      <dgm:t>
        <a:bodyPr/>
        <a:lstStyle/>
        <a:p>
          <a:endParaRPr lang="sk-SK"/>
        </a:p>
      </dgm:t>
    </dgm:pt>
    <dgm:pt modelId="{E3A9CDE4-D2DE-418B-8425-D240E7D097EF}">
      <dgm:prSet phldrT="[Text]"/>
      <dgm:spPr/>
      <dgm:t>
        <a:bodyPr/>
        <a:lstStyle/>
        <a:p>
          <a:r>
            <a:rPr lang="sk-SK" dirty="0" smtClean="0"/>
            <a:t>Výstup:</a:t>
          </a:r>
          <a:endParaRPr lang="sk-SK" dirty="0"/>
        </a:p>
      </dgm:t>
    </dgm:pt>
    <dgm:pt modelId="{FFB17E39-F1F9-49AF-B9CF-610050641E78}" type="parTrans" cxnId="{78F1D459-58F0-436F-A8EE-AA7344E39916}">
      <dgm:prSet/>
      <dgm:spPr/>
      <dgm:t>
        <a:bodyPr/>
        <a:lstStyle/>
        <a:p>
          <a:endParaRPr lang="sk-SK"/>
        </a:p>
      </dgm:t>
    </dgm:pt>
    <dgm:pt modelId="{FF140789-2E6E-4D6B-9D4C-A067EB7F8BFA}" type="sibTrans" cxnId="{78F1D459-58F0-436F-A8EE-AA7344E39916}">
      <dgm:prSet/>
      <dgm:spPr/>
      <dgm:t>
        <a:bodyPr/>
        <a:lstStyle/>
        <a:p>
          <a:endParaRPr lang="sk-SK"/>
        </a:p>
      </dgm:t>
    </dgm:pt>
    <dgm:pt modelId="{6930D701-23A3-4082-ADA8-3D9A02DFEE92}">
      <dgm:prSet custT="1"/>
      <dgm:spPr/>
      <dgm:t>
        <a:bodyPr/>
        <a:lstStyle/>
        <a:p>
          <a:pPr>
            <a:buFontTx/>
            <a:buNone/>
          </a:pPr>
          <a:r>
            <a: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Finálna splátka </a:t>
          </a:r>
          <a:r>
            <a:rPr lang="sk-SK" sz="1600" b="1" dirty="0" smtClean="0">
              <a:solidFill>
                <a:schemeClr val="accent2">
                  <a:lumMod val="75000"/>
                </a:schemeClr>
              </a:solidFill>
            </a:rPr>
            <a:t>–</a:t>
          </a:r>
          <a:r>
            <a: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sk-SK" sz="1600" b="1" u="sng" dirty="0" smtClean="0">
              <a:solidFill>
                <a:schemeClr val="tx1">
                  <a:lumMod val="85000"/>
                  <a:lumOff val="15000"/>
                </a:schemeClr>
              </a:solidFill>
            </a:rPr>
            <a:t>koordinátorovi </a:t>
          </a:r>
          <a:endParaRPr lang="sk-SK" sz="1600" b="1" u="sng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4D41410A-435E-4685-98D1-1FE79ADA43D3}" type="parTrans" cxnId="{0723628E-B0D7-430C-A949-55E6B0D76384}">
      <dgm:prSet/>
      <dgm:spPr/>
      <dgm:t>
        <a:bodyPr/>
        <a:lstStyle/>
        <a:p>
          <a:endParaRPr lang="sk-SK"/>
        </a:p>
      </dgm:t>
    </dgm:pt>
    <dgm:pt modelId="{EF792588-B315-47D7-8454-FF88E28AB7CE}" type="sibTrans" cxnId="{0723628E-B0D7-430C-A949-55E6B0D76384}">
      <dgm:prSet/>
      <dgm:spPr/>
      <dgm:t>
        <a:bodyPr/>
        <a:lstStyle/>
        <a:p>
          <a:endParaRPr lang="sk-SK"/>
        </a:p>
      </dgm:t>
    </dgm:pt>
    <dgm:pt modelId="{0AC4A65A-29A3-45AF-8DBF-DC8FE811A616}">
      <dgm:prSet phldrT="[Text]" custT="1"/>
      <dgm:spPr/>
      <dgm:t>
        <a:bodyPr/>
        <a:lstStyle/>
        <a:p>
          <a:pPr>
            <a:buFontTx/>
            <a:buNone/>
          </a:pPr>
          <a:r>
            <a: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Záverečná správa </a:t>
          </a:r>
          <a:r>
            <a:rPr lang="sk-SK" sz="1600" b="1" u="sng" dirty="0" smtClean="0">
              <a:solidFill>
                <a:schemeClr val="tx1">
                  <a:lumMod val="85000"/>
                  <a:lumOff val="15000"/>
                </a:schemeClr>
              </a:solidFill>
            </a:rPr>
            <a:t>koordinátora</a:t>
          </a:r>
          <a:r>
            <a: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 – finančné čerpanie a podporné dokumenty</a:t>
          </a:r>
          <a:endParaRPr lang="sk-SK" sz="1600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81C525F7-B7C7-4972-AF44-8062F7BD28E4}" type="sibTrans" cxnId="{02E43FF3-889A-4E0D-AA51-2F37115CA6BE}">
      <dgm:prSet/>
      <dgm:spPr/>
      <dgm:t>
        <a:bodyPr/>
        <a:lstStyle/>
        <a:p>
          <a:endParaRPr lang="sk-SK"/>
        </a:p>
      </dgm:t>
    </dgm:pt>
    <dgm:pt modelId="{711C462D-D3A2-4589-AC79-2E9B9BF7982F}" type="parTrans" cxnId="{02E43FF3-889A-4E0D-AA51-2F37115CA6BE}">
      <dgm:prSet/>
      <dgm:spPr/>
      <dgm:t>
        <a:bodyPr/>
        <a:lstStyle/>
        <a:p>
          <a:endParaRPr lang="sk-SK"/>
        </a:p>
      </dgm:t>
    </dgm:pt>
    <dgm:pt modelId="{13EAA58A-D6C6-4E5F-8F0B-BE3A2BDFC241}">
      <dgm:prSet phldrT="[Text]" custT="1"/>
      <dgm:spPr/>
      <dgm:t>
        <a:bodyPr/>
        <a:lstStyle/>
        <a:p>
          <a:pPr>
            <a:spcBef>
              <a:spcPts val="600"/>
            </a:spcBef>
            <a:buFontTx/>
            <a:buNone/>
          </a:pPr>
          <a:r>
            <a:rPr lang="sk-SK" sz="1600" b="1" dirty="0" smtClean="0">
              <a:solidFill>
                <a:schemeClr val="accent2">
                  <a:lumMod val="75000"/>
                </a:schemeClr>
              </a:solidFill>
            </a:rPr>
            <a:t>konzultanti NA, osobitne v každej zapojenej krajine</a:t>
          </a:r>
          <a:endParaRPr lang="sk-SK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48BD6CB2-85A6-4219-AF22-00472DF1C705}" type="parTrans" cxnId="{A3750708-377E-457E-8CE3-8AF91CB0F71F}">
      <dgm:prSet/>
      <dgm:spPr/>
      <dgm:t>
        <a:bodyPr/>
        <a:lstStyle/>
        <a:p>
          <a:endParaRPr lang="sk-SK"/>
        </a:p>
      </dgm:t>
    </dgm:pt>
    <dgm:pt modelId="{1810CC4A-D37B-45CE-9DF4-EEB696A7B029}" type="sibTrans" cxnId="{A3750708-377E-457E-8CE3-8AF91CB0F71F}">
      <dgm:prSet/>
      <dgm:spPr/>
      <dgm:t>
        <a:bodyPr/>
        <a:lstStyle/>
        <a:p>
          <a:endParaRPr lang="sk-SK"/>
        </a:p>
      </dgm:t>
    </dgm:pt>
    <dgm:pt modelId="{018E68C9-706F-44B6-9A00-87371730D6C9}">
      <dgm:prSet phldrT="[Text]" custT="1"/>
      <dgm:spPr/>
      <dgm:t>
        <a:bodyPr/>
        <a:lstStyle/>
        <a:p>
          <a:pPr>
            <a:buFontTx/>
            <a:buNone/>
          </a:pPr>
          <a:r>
            <a:rPr lang="sk-SK" sz="1600" b="1" dirty="0" smtClean="0">
              <a:solidFill>
                <a:schemeClr val="accent2">
                  <a:lumMod val="75000"/>
                </a:schemeClr>
              </a:solidFill>
            </a:rPr>
            <a:t>konzultant NA, SK </a:t>
          </a:r>
          <a:endParaRPr lang="sk-SK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FF62E3B2-BD87-4B5A-9B4A-B5DA69BB113E}" type="parTrans" cxnId="{F048C951-7E9C-462C-A033-46060C987917}">
      <dgm:prSet/>
      <dgm:spPr/>
      <dgm:t>
        <a:bodyPr/>
        <a:lstStyle/>
        <a:p>
          <a:endParaRPr lang="sk-SK"/>
        </a:p>
      </dgm:t>
    </dgm:pt>
    <dgm:pt modelId="{67414AD2-7EDF-4AE1-B918-B3057301E67A}" type="sibTrans" cxnId="{F048C951-7E9C-462C-A033-46060C987917}">
      <dgm:prSet/>
      <dgm:spPr/>
      <dgm:t>
        <a:bodyPr/>
        <a:lstStyle/>
        <a:p>
          <a:endParaRPr lang="sk-SK"/>
        </a:p>
      </dgm:t>
    </dgm:pt>
    <dgm:pt modelId="{A8214982-8B2C-4D00-84B7-209ED575E487}">
      <dgm:prSet custT="1"/>
      <dgm:spPr/>
      <dgm:t>
        <a:bodyPr/>
        <a:lstStyle/>
        <a:p>
          <a:pPr>
            <a:buFontTx/>
            <a:buNone/>
          </a:pPr>
          <a:r>
            <a: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Konsolidované hodnotenie záverečnej správy, </a:t>
          </a:r>
          <a:r>
            <a:rPr lang="sk-SK" sz="1600" b="1" dirty="0" smtClean="0">
              <a:solidFill>
                <a:schemeClr val="accent2">
                  <a:lumMod val="75000"/>
                </a:schemeClr>
              </a:solidFill>
            </a:rPr>
            <a:t>konzultant NA, SK </a:t>
          </a:r>
          <a:r>
            <a: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endParaRPr lang="sk-SK" sz="1600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A1E86A97-266A-49B0-B517-1405D478914A}" type="parTrans" cxnId="{FF00AB80-114C-469A-AEEA-31C918738DFC}">
      <dgm:prSet/>
      <dgm:spPr/>
      <dgm:t>
        <a:bodyPr/>
        <a:lstStyle/>
        <a:p>
          <a:endParaRPr lang="sk-SK"/>
        </a:p>
      </dgm:t>
    </dgm:pt>
    <dgm:pt modelId="{B3289207-866A-4BC6-AA7F-605831C5D98D}" type="sibTrans" cxnId="{FF00AB80-114C-469A-AEEA-31C918738DFC}">
      <dgm:prSet/>
      <dgm:spPr/>
      <dgm:t>
        <a:bodyPr/>
        <a:lstStyle/>
        <a:p>
          <a:endParaRPr lang="sk-SK"/>
        </a:p>
      </dgm:t>
    </dgm:pt>
    <dgm:pt modelId="{C60C67F2-547D-4F2B-84A3-D33D48CA81AE}" type="pres">
      <dgm:prSet presAssocID="{9CF38607-EA60-47F1-81EF-B4E53804913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E7E176-061F-4CFF-B9F2-35AD7FB8316A}" type="pres">
      <dgm:prSet presAssocID="{B5DF2607-DA42-4CE6-9D07-B6B11A706273}" presName="composite" presStyleCnt="0"/>
      <dgm:spPr/>
    </dgm:pt>
    <dgm:pt modelId="{F940E92B-8755-4302-BA8C-396651CD7D1D}" type="pres">
      <dgm:prSet presAssocID="{B5DF2607-DA42-4CE6-9D07-B6B11A706273}" presName="parentText" presStyleLbl="alignNode1" presStyleIdx="0" presStyleCnt="4" custScaleY="98973" custLinFactNeighborX="1464" custLinFactNeighborY="-200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FAEFF8-BAFA-4E63-AC2C-EB40E784F604}" type="pres">
      <dgm:prSet presAssocID="{B5DF2607-DA42-4CE6-9D07-B6B11A706273}" presName="descendantText" presStyleLbl="alignAcc1" presStyleIdx="0" presStyleCnt="4" custScaleY="103999" custLinFactNeighborX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31129A-BF32-4088-A301-659D9F15BBEB}" type="pres">
      <dgm:prSet presAssocID="{C8865B8D-5233-41A8-A5AD-22B05EBD21B6}" presName="sp" presStyleCnt="0"/>
      <dgm:spPr/>
    </dgm:pt>
    <dgm:pt modelId="{B2BB8859-1DF1-4D74-9837-30184D39A740}" type="pres">
      <dgm:prSet presAssocID="{4F0C5135-D8A9-4B3D-9C8C-0D0BEC9AC16D}" presName="composite" presStyleCnt="0"/>
      <dgm:spPr/>
    </dgm:pt>
    <dgm:pt modelId="{3ECDB233-D8A5-4EC8-811D-12C82989D35E}" type="pres">
      <dgm:prSet presAssocID="{4F0C5135-D8A9-4B3D-9C8C-0D0BEC9AC16D}" presName="parentText" presStyleLbl="alignNode1" presStyleIdx="1" presStyleCnt="4" custScaleY="10595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C2D899-575E-4D85-93DB-179DC15E82D6}" type="pres">
      <dgm:prSet presAssocID="{4F0C5135-D8A9-4B3D-9C8C-0D0BEC9AC16D}" presName="descendantText" presStyleLbl="alignAcc1" presStyleIdx="1" presStyleCnt="4" custScaleY="110937" custLinFactNeighborX="0" custLinFactNeighborY="27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EC51EF-71DC-4D46-B19B-4EA5146F4476}" type="pres">
      <dgm:prSet presAssocID="{890EEB7E-089C-4649-8E3D-F82C710F23DD}" presName="sp" presStyleCnt="0"/>
      <dgm:spPr/>
    </dgm:pt>
    <dgm:pt modelId="{7ABB93BD-0BEA-44CB-AAF1-C1543587C4B5}" type="pres">
      <dgm:prSet presAssocID="{F4849619-63A1-42F7-991D-284854BD7CCF}" presName="composite" presStyleCnt="0"/>
      <dgm:spPr/>
    </dgm:pt>
    <dgm:pt modelId="{72317238-9E89-45FD-8F6C-259C9891DA4B}" type="pres">
      <dgm:prSet presAssocID="{F4849619-63A1-42F7-991D-284854BD7CCF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E65BED-EA4E-492F-A211-DE43174853A7}" type="pres">
      <dgm:prSet presAssocID="{F4849619-63A1-42F7-991D-284854BD7CCF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BECFD6-933C-4469-A8A6-DE565233F7E0}" type="pres">
      <dgm:prSet presAssocID="{C2C51CF1-0422-4DA7-BE57-A30EFEAEB538}" presName="sp" presStyleCnt="0"/>
      <dgm:spPr/>
    </dgm:pt>
    <dgm:pt modelId="{A3686BB2-8412-4B67-94F9-78F274AD0C65}" type="pres">
      <dgm:prSet presAssocID="{E3A9CDE4-D2DE-418B-8425-D240E7D097EF}" presName="composite" presStyleCnt="0"/>
      <dgm:spPr/>
    </dgm:pt>
    <dgm:pt modelId="{49FB2A21-FB8B-4E41-9438-45744CE4BF9F}" type="pres">
      <dgm:prSet presAssocID="{E3A9CDE4-D2DE-418B-8425-D240E7D097EF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5D54DB-3385-4394-93CE-57A4FC5774A1}" type="pres">
      <dgm:prSet presAssocID="{E3A9CDE4-D2DE-418B-8425-D240E7D097EF}" presName="descendantText" presStyleLbl="alignAcc1" presStyleIdx="3" presStyleCnt="4" custScaleX="98799" custScaleY="110753" custLinFactNeighborX="-110" custLinFactNeighborY="-18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BEB47B-BE4B-4A8C-A81E-3AA8C9E9A15A}" type="presOf" srcId="{FAB59B56-6A17-482B-AEF8-299ECA1232A0}" destId="{AEFAEFF8-BAFA-4E63-AC2C-EB40E784F604}" srcOrd="0" destOrd="0" presId="urn:microsoft.com/office/officeart/2005/8/layout/chevron2"/>
    <dgm:cxn modelId="{A0D633D8-7B66-4993-9BA2-4B1DEA0DBD3B}" type="presOf" srcId="{1F348E46-7FAF-43A9-A512-B5F3300BF374}" destId="{B7E65BED-EA4E-492F-A211-DE43174853A7}" srcOrd="0" destOrd="0" presId="urn:microsoft.com/office/officeart/2005/8/layout/chevron2"/>
    <dgm:cxn modelId="{085366C0-5844-4678-8591-8B2CD8E3C8EA}" type="presOf" srcId="{4F0C5135-D8A9-4B3D-9C8C-0D0BEC9AC16D}" destId="{3ECDB233-D8A5-4EC8-811D-12C82989D35E}" srcOrd="0" destOrd="0" presId="urn:microsoft.com/office/officeart/2005/8/layout/chevron2"/>
    <dgm:cxn modelId="{02E43FF3-889A-4E0D-AA51-2F37115CA6BE}" srcId="{4F0C5135-D8A9-4B3D-9C8C-0D0BEC9AC16D}" destId="{0AC4A65A-29A3-45AF-8DBF-DC8FE811A616}" srcOrd="0" destOrd="0" parTransId="{711C462D-D3A2-4589-AC79-2E9B9BF7982F}" sibTransId="{81C525F7-B7C7-4972-AF44-8062F7BD28E4}"/>
    <dgm:cxn modelId="{8B108AB0-B10F-453F-BC4D-FBDCC94B64BB}" srcId="{9CF38607-EA60-47F1-81EF-B4E538049130}" destId="{B5DF2607-DA42-4CE6-9D07-B6B11A706273}" srcOrd="0" destOrd="0" parTransId="{BC883F93-4ED7-43C7-BB96-F77AD03F79F4}" sibTransId="{C8865B8D-5233-41A8-A5AD-22B05EBD21B6}"/>
    <dgm:cxn modelId="{F048C951-7E9C-462C-A033-46060C987917}" srcId="{4F0C5135-D8A9-4B3D-9C8C-0D0BEC9AC16D}" destId="{018E68C9-706F-44B6-9A00-87371730D6C9}" srcOrd="1" destOrd="0" parTransId="{FF62E3B2-BD87-4B5A-9B4A-B5DA69BB113E}" sibTransId="{67414AD2-7EDF-4AE1-B918-B3057301E67A}"/>
    <dgm:cxn modelId="{FF00AB80-114C-469A-AEEA-31C918738DFC}" srcId="{E3A9CDE4-D2DE-418B-8425-D240E7D097EF}" destId="{A8214982-8B2C-4D00-84B7-209ED575E487}" srcOrd="0" destOrd="0" parTransId="{A1E86A97-266A-49B0-B517-1405D478914A}" sibTransId="{B3289207-866A-4BC6-AA7F-605831C5D98D}"/>
    <dgm:cxn modelId="{D8B1353B-CF20-48A8-AD24-1CF57868FD70}" srcId="{F4849619-63A1-42F7-991D-284854BD7CCF}" destId="{1F348E46-7FAF-43A9-A512-B5F3300BF374}" srcOrd="0" destOrd="0" parTransId="{CECF1B0A-AE3C-4062-840E-8A2CDC5C7207}" sibTransId="{CFCF7BC4-13FC-42ED-A36A-D4B9B3A2CA1A}"/>
    <dgm:cxn modelId="{07CC8B83-8ECF-4F4A-83E9-5A6921A22212}" type="presOf" srcId="{E3A9CDE4-D2DE-418B-8425-D240E7D097EF}" destId="{49FB2A21-FB8B-4E41-9438-45744CE4BF9F}" srcOrd="0" destOrd="0" presId="urn:microsoft.com/office/officeart/2005/8/layout/chevron2"/>
    <dgm:cxn modelId="{42906FB3-CC0B-4F2E-B81E-C5AB1852DAB9}" type="presOf" srcId="{B5DF2607-DA42-4CE6-9D07-B6B11A706273}" destId="{F940E92B-8755-4302-BA8C-396651CD7D1D}" srcOrd="0" destOrd="0" presId="urn:microsoft.com/office/officeart/2005/8/layout/chevron2"/>
    <dgm:cxn modelId="{3C3BB6EB-3607-4F1B-A1A0-9DB5DC030683}" srcId="{9CF38607-EA60-47F1-81EF-B4E538049130}" destId="{F4849619-63A1-42F7-991D-284854BD7CCF}" srcOrd="2" destOrd="0" parTransId="{278E0250-609F-42E5-BE99-8460B8037D43}" sibTransId="{C2C51CF1-0422-4DA7-BE57-A30EFEAEB538}"/>
    <dgm:cxn modelId="{5653C5B4-ADF5-4CDE-AF12-BC2F4168AE01}" type="presOf" srcId="{018E68C9-706F-44B6-9A00-87371730D6C9}" destId="{D9C2D899-575E-4D85-93DB-179DC15E82D6}" srcOrd="0" destOrd="1" presId="urn:microsoft.com/office/officeart/2005/8/layout/chevron2"/>
    <dgm:cxn modelId="{124965C3-376A-40BB-B37E-7B6CF767798E}" type="presOf" srcId="{13EAA58A-D6C6-4E5F-8F0B-BE3A2BDFC241}" destId="{AEFAEFF8-BAFA-4E63-AC2C-EB40E784F604}" srcOrd="0" destOrd="1" presId="urn:microsoft.com/office/officeart/2005/8/layout/chevron2"/>
    <dgm:cxn modelId="{0723628E-B0D7-430C-A949-55E6B0D76384}" srcId="{E3A9CDE4-D2DE-418B-8425-D240E7D097EF}" destId="{6930D701-23A3-4082-ADA8-3D9A02DFEE92}" srcOrd="1" destOrd="0" parTransId="{4D41410A-435E-4685-98D1-1FE79ADA43D3}" sibTransId="{EF792588-B315-47D7-8454-FF88E28AB7CE}"/>
    <dgm:cxn modelId="{0BDF7BB0-CB3C-4D9A-AA82-CBE3269C5846}" type="presOf" srcId="{F4849619-63A1-42F7-991D-284854BD7CCF}" destId="{72317238-9E89-45FD-8F6C-259C9891DA4B}" srcOrd="0" destOrd="0" presId="urn:microsoft.com/office/officeart/2005/8/layout/chevron2"/>
    <dgm:cxn modelId="{78F1D459-58F0-436F-A8EE-AA7344E39916}" srcId="{9CF38607-EA60-47F1-81EF-B4E538049130}" destId="{E3A9CDE4-D2DE-418B-8425-D240E7D097EF}" srcOrd="3" destOrd="0" parTransId="{FFB17E39-F1F9-49AF-B9CF-610050641E78}" sibTransId="{FF140789-2E6E-4D6B-9D4C-A067EB7F8BFA}"/>
    <dgm:cxn modelId="{A2145856-5EF9-4F13-89A0-E242F40600D0}" type="presOf" srcId="{6930D701-23A3-4082-ADA8-3D9A02DFEE92}" destId="{485D54DB-3385-4394-93CE-57A4FC5774A1}" srcOrd="0" destOrd="1" presId="urn:microsoft.com/office/officeart/2005/8/layout/chevron2"/>
    <dgm:cxn modelId="{B3EB0189-5B1A-4A24-8455-9FF15C081FF1}" type="presOf" srcId="{9CF38607-EA60-47F1-81EF-B4E538049130}" destId="{C60C67F2-547D-4F2B-84A3-D33D48CA81AE}" srcOrd="0" destOrd="0" presId="urn:microsoft.com/office/officeart/2005/8/layout/chevron2"/>
    <dgm:cxn modelId="{624FED7E-B928-4DD8-A005-631BE89AA085}" srcId="{9CF38607-EA60-47F1-81EF-B4E538049130}" destId="{4F0C5135-D8A9-4B3D-9C8C-0D0BEC9AC16D}" srcOrd="1" destOrd="0" parTransId="{B597E4C4-4C9F-4438-9987-E285F82CE908}" sibTransId="{890EEB7E-089C-4649-8E3D-F82C710F23DD}"/>
    <dgm:cxn modelId="{A3750708-377E-457E-8CE3-8AF91CB0F71F}" srcId="{B5DF2607-DA42-4CE6-9D07-B6B11A706273}" destId="{13EAA58A-D6C6-4E5F-8F0B-BE3A2BDFC241}" srcOrd="1" destOrd="0" parTransId="{48BD6CB2-85A6-4219-AF22-00472DF1C705}" sibTransId="{1810CC4A-D37B-45CE-9DF4-EEB696A7B029}"/>
    <dgm:cxn modelId="{2F6746D8-E77E-4B6A-8129-575F42B6C911}" type="presOf" srcId="{A8214982-8B2C-4D00-84B7-209ED575E487}" destId="{485D54DB-3385-4394-93CE-57A4FC5774A1}" srcOrd="0" destOrd="0" presId="urn:microsoft.com/office/officeart/2005/8/layout/chevron2"/>
    <dgm:cxn modelId="{FA67EB9E-C7DC-4418-AFCA-28A09073173E}" type="presOf" srcId="{0AC4A65A-29A3-45AF-8DBF-DC8FE811A616}" destId="{D9C2D899-575E-4D85-93DB-179DC15E82D6}" srcOrd="0" destOrd="0" presId="urn:microsoft.com/office/officeart/2005/8/layout/chevron2"/>
    <dgm:cxn modelId="{0D7D0D9D-16A3-4F29-804F-A75F63220583}" srcId="{B5DF2607-DA42-4CE6-9D07-B6B11A706273}" destId="{FAB59B56-6A17-482B-AEF8-299ECA1232A0}" srcOrd="0" destOrd="0" parTransId="{D3D25F89-4466-47F9-83D9-D6DBE4E52538}" sibTransId="{E0386606-48FF-4ED6-A130-3C16BC29DF6D}"/>
    <dgm:cxn modelId="{BCE80A26-EE0B-446D-B02E-98BE7ECC9C7C}" type="presParOf" srcId="{C60C67F2-547D-4F2B-84A3-D33D48CA81AE}" destId="{AAE7E176-061F-4CFF-B9F2-35AD7FB8316A}" srcOrd="0" destOrd="0" presId="urn:microsoft.com/office/officeart/2005/8/layout/chevron2"/>
    <dgm:cxn modelId="{ED3E09A6-5175-4E15-BFFC-9A6928592EDC}" type="presParOf" srcId="{AAE7E176-061F-4CFF-B9F2-35AD7FB8316A}" destId="{F940E92B-8755-4302-BA8C-396651CD7D1D}" srcOrd="0" destOrd="0" presId="urn:microsoft.com/office/officeart/2005/8/layout/chevron2"/>
    <dgm:cxn modelId="{92A07028-1B38-4BE7-BF8E-EF06FD365BD3}" type="presParOf" srcId="{AAE7E176-061F-4CFF-B9F2-35AD7FB8316A}" destId="{AEFAEFF8-BAFA-4E63-AC2C-EB40E784F604}" srcOrd="1" destOrd="0" presId="urn:microsoft.com/office/officeart/2005/8/layout/chevron2"/>
    <dgm:cxn modelId="{6DFCDBE7-E08C-4E84-B0BE-07609F7D2FEC}" type="presParOf" srcId="{C60C67F2-547D-4F2B-84A3-D33D48CA81AE}" destId="{7A31129A-BF32-4088-A301-659D9F15BBEB}" srcOrd="1" destOrd="0" presId="urn:microsoft.com/office/officeart/2005/8/layout/chevron2"/>
    <dgm:cxn modelId="{6E7B4138-1BAE-412A-B465-04F553A8B2C5}" type="presParOf" srcId="{C60C67F2-547D-4F2B-84A3-D33D48CA81AE}" destId="{B2BB8859-1DF1-4D74-9837-30184D39A740}" srcOrd="2" destOrd="0" presId="urn:microsoft.com/office/officeart/2005/8/layout/chevron2"/>
    <dgm:cxn modelId="{6C2566D7-022D-4027-894A-CEF5770461A5}" type="presParOf" srcId="{B2BB8859-1DF1-4D74-9837-30184D39A740}" destId="{3ECDB233-D8A5-4EC8-811D-12C82989D35E}" srcOrd="0" destOrd="0" presId="urn:microsoft.com/office/officeart/2005/8/layout/chevron2"/>
    <dgm:cxn modelId="{6369D54E-FE79-4CE6-945F-2A9F6847989B}" type="presParOf" srcId="{B2BB8859-1DF1-4D74-9837-30184D39A740}" destId="{D9C2D899-575E-4D85-93DB-179DC15E82D6}" srcOrd="1" destOrd="0" presId="urn:microsoft.com/office/officeart/2005/8/layout/chevron2"/>
    <dgm:cxn modelId="{AADB2FCD-0D69-4A78-AEE4-08AFD7FEC95A}" type="presParOf" srcId="{C60C67F2-547D-4F2B-84A3-D33D48CA81AE}" destId="{10EC51EF-71DC-4D46-B19B-4EA5146F4476}" srcOrd="3" destOrd="0" presId="urn:microsoft.com/office/officeart/2005/8/layout/chevron2"/>
    <dgm:cxn modelId="{2520BEDB-6DEE-4B98-AEF6-A0549881AB48}" type="presParOf" srcId="{C60C67F2-547D-4F2B-84A3-D33D48CA81AE}" destId="{7ABB93BD-0BEA-44CB-AAF1-C1543587C4B5}" srcOrd="4" destOrd="0" presId="urn:microsoft.com/office/officeart/2005/8/layout/chevron2"/>
    <dgm:cxn modelId="{37683ACA-6B72-4DAD-983B-42390E981875}" type="presParOf" srcId="{7ABB93BD-0BEA-44CB-AAF1-C1543587C4B5}" destId="{72317238-9E89-45FD-8F6C-259C9891DA4B}" srcOrd="0" destOrd="0" presId="urn:microsoft.com/office/officeart/2005/8/layout/chevron2"/>
    <dgm:cxn modelId="{5075D401-5D19-4AFD-B69B-1ADD78682784}" type="presParOf" srcId="{7ABB93BD-0BEA-44CB-AAF1-C1543587C4B5}" destId="{B7E65BED-EA4E-492F-A211-DE43174853A7}" srcOrd="1" destOrd="0" presId="urn:microsoft.com/office/officeart/2005/8/layout/chevron2"/>
    <dgm:cxn modelId="{1162DE10-50CA-49EE-9C0A-942C6FF8E51C}" type="presParOf" srcId="{C60C67F2-547D-4F2B-84A3-D33D48CA81AE}" destId="{E9BECFD6-933C-4469-A8A6-DE565233F7E0}" srcOrd="5" destOrd="0" presId="urn:microsoft.com/office/officeart/2005/8/layout/chevron2"/>
    <dgm:cxn modelId="{AF3BD743-1516-49AB-AF5F-2629B1DD2BDC}" type="presParOf" srcId="{C60C67F2-547D-4F2B-84A3-D33D48CA81AE}" destId="{A3686BB2-8412-4B67-94F9-78F274AD0C65}" srcOrd="6" destOrd="0" presId="urn:microsoft.com/office/officeart/2005/8/layout/chevron2"/>
    <dgm:cxn modelId="{30EBA2D3-CBB9-460C-9D99-87D9FBB4A8A0}" type="presParOf" srcId="{A3686BB2-8412-4B67-94F9-78F274AD0C65}" destId="{49FB2A21-FB8B-4E41-9438-45744CE4BF9F}" srcOrd="0" destOrd="0" presId="urn:microsoft.com/office/officeart/2005/8/layout/chevron2"/>
    <dgm:cxn modelId="{9E46546C-B6DF-47A0-9660-96DC1B9915A8}" type="presParOf" srcId="{A3686BB2-8412-4B67-94F9-78F274AD0C65}" destId="{485D54DB-3385-4394-93CE-57A4FC5774A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40E92B-8755-4302-BA8C-396651CD7D1D}">
      <dsp:nvSpPr>
        <dsp:cNvPr id="0" name=""/>
        <dsp:cNvSpPr/>
      </dsp:nvSpPr>
      <dsp:spPr>
        <a:xfrm rot="5400000">
          <a:off x="-156021" y="220205"/>
          <a:ext cx="1147103" cy="811304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/>
            <a:t>1.</a:t>
          </a:r>
        </a:p>
      </dsp:txBody>
      <dsp:txXfrm rot="5400000">
        <a:off x="-156021" y="220205"/>
        <a:ext cx="1147103" cy="811304"/>
      </dsp:txXfrm>
    </dsp:sp>
    <dsp:sp modelId="{AEFAEFF8-BAFA-4E63-AC2C-EB40E784F604}">
      <dsp:nvSpPr>
        <dsp:cNvPr id="0" name=""/>
        <dsp:cNvSpPr/>
      </dsp:nvSpPr>
      <dsp:spPr>
        <a:xfrm rot="5400000">
          <a:off x="3529612" y="-2663790"/>
          <a:ext cx="783480" cy="62200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sk-SK" sz="16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Záverečné správy </a:t>
          </a:r>
          <a:r>
            <a:rPr lang="sk-SK" sz="1600" b="1" u="sng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partnerov </a:t>
          </a:r>
          <a:r>
            <a:rPr lang="sk-SK" sz="16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finančné čerpanie a podporné dokumenty</a:t>
          </a:r>
          <a:endParaRPr lang="sk-SK" sz="1600" b="1" kern="1200" dirty="0">
            <a:solidFill>
              <a:schemeClr val="tx1">
                <a:lumMod val="85000"/>
                <a:lumOff val="1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sk-SK" sz="1600" b="1" kern="1200" dirty="0" smtClean="0">
              <a:solidFill>
                <a:schemeClr val="accent2">
                  <a:lumMod val="75000"/>
                </a:schemeClr>
              </a:solidFill>
            </a:rPr>
            <a:t>konzultanti NA, osobitne v každej zapojenej krajine</a:t>
          </a:r>
          <a:endParaRPr lang="sk-SK" sz="1600" b="1" kern="1200" dirty="0">
            <a:solidFill>
              <a:schemeClr val="accent2">
                <a:lumMod val="75000"/>
              </a:schemeClr>
            </a:solidFill>
          </a:endParaRPr>
        </a:p>
      </dsp:txBody>
      <dsp:txXfrm rot="5400000">
        <a:off x="3529612" y="-2663790"/>
        <a:ext cx="783480" cy="6220097"/>
      </dsp:txXfrm>
    </dsp:sp>
    <dsp:sp modelId="{3ECDB233-D8A5-4EC8-811D-12C82989D35E}">
      <dsp:nvSpPr>
        <dsp:cNvPr id="0" name=""/>
        <dsp:cNvSpPr/>
      </dsp:nvSpPr>
      <dsp:spPr>
        <a:xfrm rot="5400000">
          <a:off x="-208360" y="1295009"/>
          <a:ext cx="1228024" cy="811304"/>
        </a:xfrm>
        <a:prstGeom prst="chevron">
          <a:avLst/>
        </a:prstGeom>
        <a:solidFill>
          <a:schemeClr val="accent5">
            <a:hueOff val="1714279"/>
            <a:satOff val="3916"/>
            <a:lumOff val="-10850"/>
            <a:alphaOff val="0"/>
          </a:schemeClr>
        </a:solidFill>
        <a:ln w="25400" cap="flat" cmpd="sng" algn="ctr">
          <a:solidFill>
            <a:schemeClr val="accent5">
              <a:hueOff val="1714279"/>
              <a:satOff val="3916"/>
              <a:lumOff val="-108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/>
            <a:t>2.</a:t>
          </a:r>
        </a:p>
      </dsp:txBody>
      <dsp:txXfrm rot="5400000">
        <a:off x="-208360" y="1295009"/>
        <a:ext cx="1228024" cy="811304"/>
      </dsp:txXfrm>
    </dsp:sp>
    <dsp:sp modelId="{D9C2D899-575E-4D85-93DB-179DC15E82D6}">
      <dsp:nvSpPr>
        <dsp:cNvPr id="0" name=""/>
        <dsp:cNvSpPr/>
      </dsp:nvSpPr>
      <dsp:spPr>
        <a:xfrm rot="5400000">
          <a:off x="3503478" y="-1591299"/>
          <a:ext cx="835748" cy="62200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714279"/>
              <a:satOff val="3916"/>
              <a:lumOff val="-108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sk-SK" sz="16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Záverečná správa </a:t>
          </a:r>
          <a:r>
            <a:rPr lang="sk-SK" sz="1600" b="1" u="sng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koordinátora</a:t>
          </a:r>
          <a:r>
            <a:rPr lang="sk-SK" sz="16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– finančné čerpanie a podporné dokumenty</a:t>
          </a:r>
          <a:endParaRPr lang="sk-SK" sz="1600" b="1" kern="1200" dirty="0">
            <a:solidFill>
              <a:schemeClr val="tx1">
                <a:lumMod val="85000"/>
                <a:lumOff val="1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sk-SK" sz="1600" b="1" kern="1200" dirty="0" smtClean="0">
              <a:solidFill>
                <a:schemeClr val="accent2">
                  <a:lumMod val="75000"/>
                </a:schemeClr>
              </a:solidFill>
            </a:rPr>
            <a:t>konzultant NA, SK </a:t>
          </a:r>
          <a:endParaRPr lang="sk-SK" sz="1600" b="1" kern="1200" dirty="0">
            <a:solidFill>
              <a:schemeClr val="accent2">
                <a:lumMod val="75000"/>
              </a:schemeClr>
            </a:solidFill>
          </a:endParaRPr>
        </a:p>
      </dsp:txBody>
      <dsp:txXfrm rot="5400000">
        <a:off x="3503478" y="-1591299"/>
        <a:ext cx="835748" cy="6220097"/>
      </dsp:txXfrm>
    </dsp:sp>
    <dsp:sp modelId="{72317238-9E89-45FD-8F6C-259C9891DA4B}">
      <dsp:nvSpPr>
        <dsp:cNvPr id="0" name=""/>
        <dsp:cNvSpPr/>
      </dsp:nvSpPr>
      <dsp:spPr>
        <a:xfrm rot="5400000">
          <a:off x="-173850" y="2345851"/>
          <a:ext cx="1159005" cy="811304"/>
        </a:xfrm>
        <a:prstGeom prst="chevron">
          <a:avLst/>
        </a:prstGeom>
        <a:solidFill>
          <a:schemeClr val="accent5">
            <a:hueOff val="3428557"/>
            <a:satOff val="7832"/>
            <a:lumOff val="-21699"/>
            <a:alphaOff val="0"/>
          </a:schemeClr>
        </a:solidFill>
        <a:ln w="25400" cap="flat" cmpd="sng" algn="ctr">
          <a:solidFill>
            <a:schemeClr val="accent5">
              <a:hueOff val="3428557"/>
              <a:satOff val="7832"/>
              <a:lumOff val="-216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/>
            <a:t>3.</a:t>
          </a:r>
        </a:p>
      </dsp:txBody>
      <dsp:txXfrm rot="5400000">
        <a:off x="-173850" y="2345851"/>
        <a:ext cx="1159005" cy="811304"/>
      </dsp:txXfrm>
    </dsp:sp>
    <dsp:sp modelId="{B7E65BED-EA4E-492F-A211-DE43174853A7}">
      <dsp:nvSpPr>
        <dsp:cNvPr id="0" name=""/>
        <dsp:cNvSpPr/>
      </dsp:nvSpPr>
      <dsp:spPr>
        <a:xfrm rot="5400000">
          <a:off x="3544676" y="-561371"/>
          <a:ext cx="753353" cy="62200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3428557"/>
              <a:satOff val="7832"/>
              <a:lumOff val="-216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sk-SK" sz="16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Záverečná správa </a:t>
          </a:r>
          <a:r>
            <a:rPr lang="sk-SK" sz="1600" b="1" u="sng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koordinátora</a:t>
          </a:r>
          <a:r>
            <a:rPr lang="sk-SK" sz="16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– kvalitatívne hodnotenie </a:t>
          </a:r>
          <a:r>
            <a:rPr lang="sk-SK" sz="1600" b="1" kern="1200" dirty="0" smtClean="0">
              <a:solidFill>
                <a:schemeClr val="accent2">
                  <a:lumMod val="75000"/>
                </a:schemeClr>
              </a:solidFill>
            </a:rPr>
            <a:t>externý expert NA, SK</a:t>
          </a:r>
          <a:endParaRPr lang="sk-SK" sz="1600" b="1" kern="1200" dirty="0">
            <a:solidFill>
              <a:schemeClr val="accent2">
                <a:lumMod val="75000"/>
              </a:schemeClr>
            </a:solidFill>
          </a:endParaRPr>
        </a:p>
      </dsp:txBody>
      <dsp:txXfrm rot="5400000">
        <a:off x="3544676" y="-561371"/>
        <a:ext cx="753353" cy="6220097"/>
      </dsp:txXfrm>
    </dsp:sp>
    <dsp:sp modelId="{49FB2A21-FB8B-4E41-9438-45744CE4BF9F}">
      <dsp:nvSpPr>
        <dsp:cNvPr id="0" name=""/>
        <dsp:cNvSpPr/>
      </dsp:nvSpPr>
      <dsp:spPr>
        <a:xfrm rot="5400000">
          <a:off x="-173850" y="3402688"/>
          <a:ext cx="1159005" cy="811304"/>
        </a:xfrm>
        <a:prstGeom prst="chevron">
          <a:avLst/>
        </a:prstGeom>
        <a:solidFill>
          <a:schemeClr val="accent5">
            <a:hueOff val="5142836"/>
            <a:satOff val="11748"/>
            <a:lumOff val="-32549"/>
            <a:alphaOff val="0"/>
          </a:schemeClr>
        </a:solidFill>
        <a:ln w="25400" cap="flat" cmpd="sng" algn="ctr">
          <a:solidFill>
            <a:schemeClr val="accent5">
              <a:hueOff val="5142836"/>
              <a:satOff val="11748"/>
              <a:lumOff val="-32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 smtClean="0"/>
            <a:t>Výstup:</a:t>
          </a:r>
          <a:endParaRPr lang="sk-SK" sz="1800" kern="1200" dirty="0"/>
        </a:p>
      </dsp:txBody>
      <dsp:txXfrm rot="5400000">
        <a:off x="-173850" y="3402688"/>
        <a:ext cx="1159005" cy="811304"/>
      </dsp:txXfrm>
    </dsp:sp>
    <dsp:sp modelId="{485D54DB-3385-4394-93CE-57A4FC5774A1}">
      <dsp:nvSpPr>
        <dsp:cNvPr id="0" name=""/>
        <dsp:cNvSpPr/>
      </dsp:nvSpPr>
      <dsp:spPr>
        <a:xfrm rot="5400000">
          <a:off x="3497329" y="519226"/>
          <a:ext cx="834362" cy="61453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5142836"/>
              <a:satOff val="11748"/>
              <a:lumOff val="-32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sk-SK" sz="16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Konsolidované hodnotenie záverečnej správy, </a:t>
          </a:r>
          <a:r>
            <a:rPr lang="sk-SK" sz="1600" b="1" kern="1200" dirty="0" smtClean="0">
              <a:solidFill>
                <a:schemeClr val="accent2">
                  <a:lumMod val="75000"/>
                </a:schemeClr>
              </a:solidFill>
            </a:rPr>
            <a:t>konzultant NA, SK </a:t>
          </a:r>
          <a:r>
            <a:rPr lang="sk-SK" sz="16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endParaRPr lang="sk-SK" sz="1600" b="1" kern="1200" dirty="0">
            <a:solidFill>
              <a:schemeClr val="tx1">
                <a:lumMod val="85000"/>
                <a:lumOff val="1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sk-SK" sz="16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Finálna splátka </a:t>
          </a:r>
          <a:r>
            <a:rPr lang="sk-SK" sz="1600" b="1" kern="1200" dirty="0" smtClean="0">
              <a:solidFill>
                <a:schemeClr val="accent2">
                  <a:lumMod val="75000"/>
                </a:schemeClr>
              </a:solidFill>
            </a:rPr>
            <a:t>–</a:t>
          </a:r>
          <a:r>
            <a:rPr lang="sk-SK" sz="16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sk-SK" sz="1600" b="1" u="sng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koordinátorovi </a:t>
          </a:r>
          <a:endParaRPr lang="sk-SK" sz="1600" b="1" u="sng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 rot="5400000">
        <a:off x="3497329" y="519226"/>
        <a:ext cx="834362" cy="61453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4958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098" y="2"/>
            <a:ext cx="2944958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A4819-436D-4741-9FB5-028E83850E77}" type="datetimeFigureOut">
              <a:rPr lang="sk-SK" smtClean="0"/>
              <a:pPr/>
              <a:t>1.6.2018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261"/>
            <a:ext cx="2944958" cy="496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098" y="9431261"/>
            <a:ext cx="2944958" cy="496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7E814-4131-4CDE-A242-36877B8C35E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666446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5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5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6B18E-524B-42FC-9C0D-F4659143A61D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6662"/>
            <a:ext cx="5438140" cy="4468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604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1604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BE457-7350-4FDE-AB4D-77B5CD0AB9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32958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BE457-7350-4FDE-AB4D-77B5CD0AB9A3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BE457-7350-4FDE-AB4D-77B5CD0AB9A3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BE457-7350-4FDE-AB4D-77B5CD0AB9A3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BE457-7350-4FDE-AB4D-77B5CD0AB9A3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BE457-7350-4FDE-AB4D-77B5CD0AB9A3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97D55-6AD0-4BBF-ABB5-BB3530CA4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552AF-2596-49E5-8395-917669546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8750" y="736600"/>
            <a:ext cx="1949450" cy="5359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400" y="736600"/>
            <a:ext cx="5695950" cy="5359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DAD7B-F324-4864-A3DF-186CCC17A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B29F2-C7EA-477D-A1DA-A369491E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D60D5-9437-40BF-AB7A-A935415F3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BEA5C-5779-44D6-BD9A-71CEA190A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7651B-3346-4CA3-8BC9-49208B643F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C0A7D-9B1D-4666-849F-EBAD258C0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F46EA-CD9F-4E9A-94F4-3E84B8F29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819CE-23CB-48A1-87C3-BC25F5E8F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311CA-FCA0-4628-BBD6-88A3307DE8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1130530"/>
            <a:ext cx="7772400" cy="749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F0540D7-4223-42F2-8728-DD6662B1B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saaic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33598" y="91233"/>
            <a:ext cx="1276102" cy="453450"/>
          </a:xfrm>
          <a:prstGeom prst="rect">
            <a:avLst/>
          </a:prstGeom>
        </p:spPr>
      </p:pic>
      <p:pic>
        <p:nvPicPr>
          <p:cNvPr id="12" name="Picture 11" descr="Erasmus+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6917734" y="1"/>
            <a:ext cx="2226266" cy="63591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dobr&#225;%20prez2.docx" TargetMode="Externa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dobr&#253;%20cert2.docx" TargetMode="Externa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599"/>
            <a:ext cx="7772400" cy="3182645"/>
          </a:xfrm>
        </p:spPr>
        <p:txBody>
          <a:bodyPr/>
          <a:lstStyle/>
          <a:p>
            <a:pPr eaLnBrk="1" hangingPunct="1"/>
            <a:r>
              <a:rPr lang="sk-SK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sk-SK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endParaRPr lang="sk-SK" sz="28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6027" y="1371599"/>
            <a:ext cx="7982173" cy="4471811"/>
          </a:xfrm>
        </p:spPr>
        <p:txBody>
          <a:bodyPr/>
          <a:lstStyle/>
          <a:p>
            <a:pPr eaLnBrk="1" hangingPunct="1"/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Strategické partnerstvá zložené výlučne zo škôl</a:t>
            </a:r>
          </a:p>
          <a:p>
            <a:pPr eaLnBrk="1" hangingPunct="1"/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KA219</a:t>
            </a:r>
          </a:p>
          <a:p>
            <a:endParaRPr lang="sk-SK" sz="28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PREDKLADANIE ZÁVEREČNÝCH SPRÁV</a:t>
            </a:r>
          </a:p>
          <a:p>
            <a:pPr eaLnBrk="1" hangingPunct="1"/>
            <a:endParaRPr lang="sk-SK" sz="5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eaLnBrk="1" hangingPunct="1"/>
            <a:endParaRPr lang="sk-SK" sz="500" b="1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/>
            <a:endParaRPr lang="sk-SK" sz="5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eaLnBrk="1" hangingPunct="1"/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Košice,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22. 5. 2018</a:t>
            </a:r>
          </a:p>
          <a:p>
            <a:pPr eaLnBrk="1" hangingPunct="1"/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Zvolen, 23. 5. 2018</a:t>
            </a:r>
          </a:p>
          <a:p>
            <a:pPr eaLnBrk="1" hangingPunct="1"/>
            <a:endParaRPr lang="sk-SK" sz="1400" b="1" i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/>
            <a:r>
              <a:rPr lang="sk-SK" sz="20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Inštruktážne semináre – záverečné správy</a:t>
            </a:r>
            <a:endParaRPr lang="sk-SK" sz="1400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900" y="904900"/>
            <a:ext cx="7772400" cy="749069"/>
          </a:xfrm>
        </p:spPr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7" y="1826821"/>
            <a:ext cx="7772400" cy="4114800"/>
          </a:xfrm>
        </p:spPr>
        <p:txBody>
          <a:bodyPr/>
          <a:lstStyle/>
          <a:p>
            <a:pPr marL="0" indent="0" algn="ctr">
              <a:buNone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Právo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 vyžiadať si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všetky podporné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dokumenty </a:t>
            </a: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endPara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kedykoľvek </a:t>
            </a:r>
            <a:r>
              <a:rPr lang="sk-SK" sz="20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počas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realizácie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projektu</a:t>
            </a:r>
          </a:p>
          <a:p>
            <a:pPr marL="0" indent="0">
              <a:buNone/>
            </a:pPr>
            <a:r>
              <a:rPr lang="sk-SK" sz="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hodnotenie priebežnej správy, záverečnej správy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kontrola projektu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izikovosť projektu</a:t>
            </a:r>
          </a:p>
          <a:p>
            <a:pPr marL="0" indent="0" algn="just">
              <a:buNone/>
            </a:pPr>
            <a:r>
              <a:rPr lang="sk-SK" sz="1600" b="1" dirty="0" smtClean="0"/>
              <a:t>				</a:t>
            </a:r>
            <a:r>
              <a:rPr lang="sk-SK" sz="1800" b="1" dirty="0" smtClean="0"/>
              <a:t>a</a:t>
            </a:r>
            <a:endParaRPr lang="sk-SK" sz="18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sk-SK" sz="20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</a:t>
            </a:r>
            <a:r>
              <a:rPr lang="sk-SK" sz="20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 3 rokov po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ukončení projektu a zaplatení zostatku</a:t>
            </a:r>
            <a:r>
              <a:rPr lang="sk-SK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sk-SK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(ak je grant &lt; 60 000 EUR) </a:t>
            </a:r>
            <a:endParaRPr lang="sk-SK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1200" b="1" dirty="0" smtClean="0"/>
          </a:p>
          <a:p>
            <a:endParaRPr lang="sk-SK" sz="1200" b="1" dirty="0"/>
          </a:p>
          <a:p>
            <a:pPr marL="0" indent="0" algn="just">
              <a:buNone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ríjemca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je povinný uchovať všetky účtovné doklady, ktoré súvisia s implementáciou projektu, aj keď nie sú súčasťou požadovaných podporných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dokumentov, v súlade s účtovnými zákonmi SR.   </a:t>
            </a:r>
            <a:endParaRPr lang="sk-SK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2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45506314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6650" y="1023652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26275" y="2088077"/>
            <a:ext cx="7555676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>
                <a:solidFill>
                  <a:schemeClr val="accent2">
                    <a:lumMod val="75000"/>
                  </a:schemeClr>
                </a:solidFill>
              </a:rPr>
              <a:t>MANAŽMENT A IMPLEMENTÁCIA </a:t>
            </a: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PROJEKTU</a:t>
            </a:r>
          </a:p>
          <a:p>
            <a:pPr marL="0" indent="0">
              <a:buNone/>
            </a:pPr>
            <a:endParaRPr lang="sk-SK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Bez osobitných požiadaviek </a:t>
            </a: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Dôkaz realizovaných aktivít a vytvorených výstupov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popis v záverečnej správe</a:t>
            </a:r>
          </a:p>
          <a:p>
            <a:pPr marL="0" indent="0">
              <a:buNone/>
            </a:pPr>
            <a:endParaRPr lang="sk-SK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72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151" y="738645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40180" y="1648691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>
                <a:solidFill>
                  <a:schemeClr val="accent2">
                    <a:lumMod val="75000"/>
                  </a:schemeClr>
                </a:solidFill>
              </a:rPr>
              <a:t>NADNÁRODNÉ PROJEKTOVÉ STRETNUTIA</a:t>
            </a:r>
            <a:endParaRPr lang="sk-SK" sz="22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sk-SK" sz="1800" dirty="0"/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Doklad o účasti na aktivite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certifikát/osvedčenie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00050" lvl="1" indent="0">
              <a:buNone/>
            </a:pP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(výzva r. 2015, 2016, 2017)</a:t>
            </a:r>
          </a:p>
          <a:p>
            <a:endParaRPr lang="sk-SK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Prezenčná listina </a:t>
            </a:r>
          </a:p>
          <a:p>
            <a:pPr marL="400050" lvl="1" indent="0">
              <a:buNone/>
            </a:pP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výzva  r. 2016 a 2017) </a:t>
            </a:r>
            <a:endPara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Podrobný program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materiály </a:t>
            </a: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00050" lvl="1" indent="0">
              <a:buNone/>
            </a:pP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(výzva 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r. 2016 a 2017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endParaRPr lang="sk-SK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Ak cesta z/do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iné sídlo </a:t>
            </a:r>
            <a:r>
              <a:rPr lang="sk-SK" sz="1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vysielajúca-prijímajúca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organizácia =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zmena vzdialenostného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pásma – itinerár a cestovné lístky</a:t>
            </a:r>
          </a:p>
          <a:p>
            <a:pPr marL="400050" lvl="2" indent="0">
              <a:buNone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(výzva r. 2015, 2016, 2017)</a:t>
            </a:r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54853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0400" y="798021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28305" y="1791195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>
                <a:solidFill>
                  <a:schemeClr val="accent2">
                    <a:lumMod val="75000"/>
                  </a:schemeClr>
                </a:solidFill>
              </a:rPr>
              <a:t>VZDELÁVACIE, VYUČOVACIE A ŠKOLIACE AKTIVITY</a:t>
            </a:r>
          </a:p>
          <a:p>
            <a:pPr marL="0" indent="0">
              <a:buNone/>
            </a:pPr>
            <a:r>
              <a:rPr lang="sk-SK" sz="1800" b="1" dirty="0"/>
              <a:t>  </a:t>
            </a:r>
            <a:endParaRPr lang="sk-SK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Doklad o účasti na aktivite - certifikát/osvedčenie</a:t>
            </a:r>
          </a:p>
          <a:p>
            <a:pPr marL="0" indent="0">
              <a:buNone/>
            </a:pPr>
            <a:endParaRPr lang="sk-SK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Ak cesta 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z/do iné sídlo </a:t>
            </a:r>
            <a:r>
              <a:rPr lang="sk-SK" sz="1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vysielajúca-prijímajúca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organizácia =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zmena vzdialenostného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pásma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Skutočný itinerár cesty </a:t>
            </a:r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Cestovné lístky, faktúry za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cestovné</a:t>
            </a:r>
          </a:p>
          <a:p>
            <a:pPr>
              <a:buFont typeface="Wingdings" panose="05000000000000000000" pitchFamily="2" charset="2"/>
              <a:buChar char="ü"/>
            </a:pPr>
            <a:endParaRPr lang="sk-SK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00050" lvl="1" indent="0">
              <a:buNone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Výnimočné prípady -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náležite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odôvodnené: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nepredloženie dokladov tretej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strany (výzva 2016, 2017)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Čestné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prehlásenie príjemcu o začiatku a konci mobility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738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0400" y="798021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28305" y="1791195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PODPORA PRE ŠPECIÁLNE POTREBY</a:t>
            </a:r>
          </a:p>
          <a:p>
            <a:pPr marL="0" indent="0">
              <a:buNone/>
            </a:pPr>
            <a:endParaRPr lang="sk-SK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MIMORIADNE </a:t>
            </a:r>
            <a:r>
              <a:rPr lang="sk-SK" sz="2200" b="1" dirty="0">
                <a:solidFill>
                  <a:schemeClr val="accent2">
                    <a:lumMod val="75000"/>
                  </a:schemeClr>
                </a:solidFill>
              </a:rPr>
              <a:t>NÁKLADY</a:t>
            </a:r>
            <a:endParaRPr lang="sk-SK" sz="22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k-SK" sz="1600" dirty="0"/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Faktúry – skutočne vynaložené náklady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Náležitosti faktúry: V súlade s účtovnými zákonmi Slovenskej 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republiky.</a:t>
            </a:r>
            <a:endParaRPr lang="sk-SK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sk-SK" sz="1800" b="1" dirty="0"/>
              <a:t>  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xmlns="" val="147485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899" y="655517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26424" y="1518063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INTELEKTUÁLNE VÝSTUPY </a:t>
            </a:r>
          </a:p>
          <a:p>
            <a:pPr marL="0" indent="0">
              <a:buNone/>
            </a:pP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(Výzva 2015)</a:t>
            </a:r>
          </a:p>
          <a:p>
            <a:pPr marL="0" indent="0">
              <a:buNone/>
            </a:pPr>
            <a:endParaRPr lang="sk-SK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Intelektuálny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výstup  nahraný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sk-SK" sz="1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diseminačnej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platforme 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Pracovné výkazy podľa kategórií a intelektuálnych výstupov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dátum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(deň/mesiac/rok)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rozsah v 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dňoch</a:t>
            </a:r>
          </a:p>
          <a:p>
            <a:pPr lvl="1"/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Doklad o povahe formálneho vzťahu medzi osobou a 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príjemcom</a:t>
            </a:r>
          </a:p>
          <a:p>
            <a:pPr marL="0" indent="0">
              <a:buNone/>
            </a:pPr>
            <a:endParaRPr lang="sk-SK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MULTIPLIKAČNÉ </a:t>
            </a:r>
            <a:r>
              <a:rPr lang="sk-SK" sz="2000" b="1" dirty="0">
                <a:solidFill>
                  <a:schemeClr val="accent2">
                    <a:lumMod val="75000"/>
                  </a:schemeClr>
                </a:solidFill>
              </a:rPr>
              <a:t>PODUJATIA </a:t>
            </a:r>
          </a:p>
          <a:p>
            <a:pPr marL="0" indent="0">
              <a:buNone/>
            </a:pP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(Výzva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2015)</a:t>
            </a:r>
          </a:p>
          <a:p>
            <a:pPr marL="0" indent="0">
              <a:buNone/>
            </a:pPr>
            <a:endParaRPr lang="sk-SK" sz="1200" dirty="0"/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Prezenčná listina </a:t>
            </a:r>
            <a:endParaRPr lang="sk-SK" sz="1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Podrobný program a distribuované materiály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sk-SK" sz="1800" b="1" dirty="0" smtClean="0"/>
              <a:t> 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xmlns="" val="17663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890649" y="2041083"/>
            <a:ext cx="4782396" cy="4441340"/>
          </a:xfrm>
        </p:spPr>
        <p:txBody>
          <a:bodyPr/>
          <a:lstStyle/>
          <a:p>
            <a:pPr marL="0" indent="0">
              <a:buNone/>
            </a:pPr>
            <a:endParaRPr lang="sk-SK" sz="1800" b="1" dirty="0" smtClean="0"/>
          </a:p>
          <a:p>
            <a:pPr marL="0" indent="0">
              <a:buNone/>
            </a:pP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 action="ppaction://hlinkfile"/>
              </a:rPr>
              <a:t>Prezenčná listina</a:t>
            </a:r>
            <a:endParaRPr lang="sk-SK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Dátum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Miesto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Meno a priezvisko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účastníka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e-mailová adresa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(len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výzva r.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2016)</a:t>
            </a:r>
            <a:endParaRPr lang="sk-SK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Názov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 adresa vysielajúcej organizácie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Podpis účastníka </a:t>
            </a:r>
          </a:p>
          <a:p>
            <a:pPr marL="0" indent="0">
              <a:buNone/>
            </a:pPr>
            <a:endParaRPr lang="sk-SK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5795157" y="2660072"/>
            <a:ext cx="2749138" cy="1199408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Logo </a:t>
            </a:r>
            <a:r>
              <a:rPr lang="sk-SK" sz="1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Erasmus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Číslo projektu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Názov projektu</a:t>
            </a:r>
          </a:p>
          <a:p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771896" y="1508164"/>
            <a:ext cx="6483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NADNÁRODNÉ PROJEKTOVÉ STRETNUTIA </a:t>
            </a:r>
            <a:endParaRPr lang="sk-SK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088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xfrm>
            <a:off x="599703" y="1273856"/>
            <a:ext cx="7938655" cy="639762"/>
          </a:xfrm>
        </p:spPr>
        <p:txBody>
          <a:bodyPr/>
          <a:lstStyle/>
          <a:p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VZDELÁVACIE, VYUČOVACIE A ŠKOLIACE AKTIVITY</a:t>
            </a:r>
            <a:endParaRPr lang="sk-SK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09699" y="2268186"/>
            <a:ext cx="5385460" cy="3584843"/>
          </a:xfrm>
        </p:spPr>
        <p:txBody>
          <a:bodyPr/>
          <a:lstStyle/>
          <a:p>
            <a:pPr marL="0" indent="0">
              <a:buNone/>
            </a:pPr>
            <a:r>
              <a:rPr lang="sk-SK" sz="1800" b="1" dirty="0"/>
              <a:t> 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 action="ppaction://hlinkfile"/>
              </a:rPr>
              <a:t>Doklad </a:t>
            </a:r>
            <a:r>
              <a:rPr lang="sk-SK" sz="2200" b="1" dirty="0">
                <a:solidFill>
                  <a:schemeClr val="tx1">
                    <a:lumMod val="85000"/>
                    <a:lumOff val="15000"/>
                  </a:schemeClr>
                </a:solidFill>
                <a:hlinkClick r:id="rId2" action="ppaction://hlinkfile"/>
              </a:rPr>
              <a:t>o účasti na aktivite 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 action="ppaction://hlinkfile"/>
              </a:rPr>
              <a:t>– certifikát</a:t>
            </a:r>
            <a:endParaRPr lang="sk-SK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Meno a priezvisko účastníka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Účel aktivity v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zahraničí</a:t>
            </a:r>
          </a:p>
          <a:p>
            <a:pPr marL="400050" lvl="1" indent="0">
              <a:buNone/>
            </a:pPr>
            <a:r>
              <a:rPr lang="sk-SK" sz="14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Krátkodobá </a:t>
            </a:r>
            <a:r>
              <a:rPr lang="sk-SK" sz="14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výmena skupín </a:t>
            </a:r>
            <a:r>
              <a:rPr lang="sk-SK" sz="14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žiakov</a:t>
            </a:r>
            <a:endParaRPr lang="sk-SK" sz="1400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Dátum začiatku a ukončenia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Podpis zástupcu prijímajúcej organizácie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Pozícia </a:t>
            </a:r>
            <a:r>
              <a:rPr lang="sk-SK" sz="1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zástupcu </a:t>
            </a:r>
            <a:r>
              <a:rPr lang="sk-SK" sz="1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prijímajúcej organizácie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Pečiatka prijímajúcej organizácie  </a:t>
            </a:r>
          </a:p>
          <a:p>
            <a:endParaRPr lang="sk-SK" sz="1800" dirty="0"/>
          </a:p>
        </p:txBody>
      </p:sp>
      <p:sp>
        <p:nvSpPr>
          <p:cNvPr id="7" name="Zástupný symbol obsahu 5"/>
          <p:cNvSpPr>
            <a:spLocks noGrp="1"/>
          </p:cNvSpPr>
          <p:nvPr>
            <p:ph sz="quarter" idx="4"/>
          </p:nvPr>
        </p:nvSpPr>
        <p:spPr>
          <a:xfrm>
            <a:off x="5925787" y="2578636"/>
            <a:ext cx="2814453" cy="1494600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Logo </a:t>
            </a:r>
            <a:r>
              <a:rPr lang="sk-SK" sz="1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Erasmus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Číslo projektu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Názov projektu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2724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599"/>
            <a:ext cx="7772400" cy="3182645"/>
          </a:xfrm>
        </p:spPr>
        <p:txBody>
          <a:bodyPr/>
          <a:lstStyle/>
          <a:p>
            <a:pPr eaLnBrk="1" hangingPunct="1"/>
            <a:r>
              <a:rPr lang="sk-SK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sk-SK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endParaRPr lang="sk-SK" sz="28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6027" y="1371599"/>
            <a:ext cx="7982173" cy="4471811"/>
          </a:xfrm>
        </p:spPr>
        <p:txBody>
          <a:bodyPr/>
          <a:lstStyle/>
          <a:p>
            <a:pPr eaLnBrk="1" hangingPunct="1"/>
            <a:endParaRPr lang="sk-SK" sz="24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eaLnBrk="1" hangingPunct="1"/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Strategické partnerstvá zložené výlučne zo škôl</a:t>
            </a:r>
          </a:p>
          <a:p>
            <a:pPr eaLnBrk="1" hangingPunct="1"/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KA219</a:t>
            </a:r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</a:p>
          <a:p>
            <a:endParaRPr lang="sk-SK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sk-SK" sz="2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HODNOTENIE ZÁVEREČNÝCH SPRÁV</a:t>
            </a:r>
          </a:p>
          <a:p>
            <a:pPr eaLnBrk="1" hangingPunct="1"/>
            <a:endParaRPr lang="sk-SK" sz="500" b="1" dirty="0">
              <a:solidFill>
                <a:srgbClr val="0033CC"/>
              </a:solidFill>
              <a:latin typeface="+mn-lt"/>
            </a:endParaRPr>
          </a:p>
          <a:p>
            <a:pPr eaLnBrk="1" hangingPunct="1"/>
            <a:endParaRPr lang="sk-SK" sz="20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eaLnBrk="1" hangingPunct="1"/>
            <a:endParaRPr lang="sk-SK" sz="2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/>
            <a:endParaRPr lang="sk-SK" sz="20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02208625"/>
              </p:ext>
            </p:extLst>
          </p:nvPr>
        </p:nvGraphicFramePr>
        <p:xfrm>
          <a:off x="254110" y="1698172"/>
          <a:ext cx="7031402" cy="4442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Zalomená spojnica 12"/>
          <p:cNvCxnSpPr/>
          <p:nvPr/>
        </p:nvCxnSpPr>
        <p:spPr>
          <a:xfrm>
            <a:off x="7137070" y="2582744"/>
            <a:ext cx="676894" cy="154380"/>
          </a:xfrm>
          <a:prstGeom prst="bentConnector3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BlokTextu 13"/>
          <p:cNvSpPr txBox="1"/>
          <p:nvPr/>
        </p:nvSpPr>
        <p:spPr>
          <a:xfrm>
            <a:off x="7813964" y="2244436"/>
            <a:ext cx="12112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+mj-lt"/>
              </a:rPr>
              <a:t>NA SK</a:t>
            </a:r>
          </a:p>
          <a:p>
            <a:r>
              <a:rPr lang="sk-SK" sz="1600" b="1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+mj-lt"/>
              </a:rPr>
              <a:t>3. Splátka </a:t>
            </a:r>
          </a:p>
          <a:p>
            <a:r>
              <a:rPr lang="sk-SK" sz="1600" b="1" u="sng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+mj-lt"/>
              </a:rPr>
              <a:t>Partnerovi</a:t>
            </a:r>
            <a:endParaRPr lang="sk-SK" sz="1600" b="1" u="sng" dirty="0">
              <a:solidFill>
                <a:schemeClr val="tx2">
                  <a:lumMod val="85000"/>
                  <a:lumOff val="15000"/>
                </a:schemeClr>
              </a:solidFill>
              <a:latin typeface="+mj-lt"/>
            </a:endParaRPr>
          </a:p>
        </p:txBody>
      </p:sp>
      <p:cxnSp>
        <p:nvCxnSpPr>
          <p:cNvPr id="17" name="Rovná spojovacia šípka 16"/>
          <p:cNvCxnSpPr/>
          <p:nvPr/>
        </p:nvCxnSpPr>
        <p:spPr>
          <a:xfrm flipV="1">
            <a:off x="7285512" y="5201392"/>
            <a:ext cx="380010" cy="11876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BlokTextu 17"/>
          <p:cNvSpPr txBox="1"/>
          <p:nvPr/>
        </p:nvSpPr>
        <p:spPr>
          <a:xfrm>
            <a:off x="7677397" y="4668721"/>
            <a:ext cx="13300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+mj-lt"/>
              </a:rPr>
              <a:t>NA SK</a:t>
            </a:r>
          </a:p>
          <a:p>
            <a:r>
              <a:rPr lang="sk-SK" sz="1600" b="1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+mj-lt"/>
              </a:rPr>
              <a:t>Finálne zúčtovanie</a:t>
            </a:r>
          </a:p>
          <a:p>
            <a:r>
              <a:rPr lang="sk-SK" sz="1600" b="1" u="sng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+mj-lt"/>
              </a:rPr>
              <a:t>Partnerovi</a:t>
            </a:r>
            <a:endParaRPr lang="sk-SK" sz="1600" b="1" u="sng" dirty="0">
              <a:solidFill>
                <a:schemeClr val="tx2">
                  <a:lumMod val="85000"/>
                  <a:lumOff val="15000"/>
                </a:schemeClr>
              </a:solidFill>
              <a:latin typeface="+mj-lt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389413" y="914400"/>
            <a:ext cx="6685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sk-SK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POSTUP HODNOTENIA ZÁVEREČNÝCH SPRÁV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ZÁVEREČNÁ  SPRÁVA</a:t>
            </a:r>
            <a:endParaRPr lang="sk-SK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sz="2000" dirty="0" smtClean="0">
                <a:solidFill>
                  <a:srgbClr val="002060"/>
                </a:solidFill>
                <a:cs typeface="Arial" pitchFamily="34" charset="0"/>
              </a:rPr>
              <a:t>= </a:t>
            </a: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žiadosť príjemcu o vyplatenie zostatku grantu</a:t>
            </a:r>
          </a:p>
          <a:p>
            <a:pPr>
              <a:buNone/>
            </a:pPr>
            <a:endParaRPr lang="sk-SK" sz="2000" dirty="0" smtClean="0">
              <a:solidFill>
                <a:srgbClr val="002060"/>
              </a:solidFill>
              <a:cs typeface="Arial" pitchFamily="34" charset="0"/>
            </a:endParaRPr>
          </a:p>
          <a:p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termín predloženia najneskôr do </a:t>
            </a: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60 kalendárnych dní</a:t>
            </a: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po ukončení projektu (Čl. I.4.4 v zmluve o poskytnutí grantu)</a:t>
            </a:r>
          </a:p>
          <a:p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inštrukcie k vyplneniu záverečnej správy - mailom</a:t>
            </a:r>
          </a:p>
          <a:p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vyplniť rozpočtovú a textovú časť správy a podať cez Mobility </a:t>
            </a:r>
            <a:r>
              <a:rPr lang="sk-SK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Tool</a:t>
            </a: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+</a:t>
            </a:r>
          </a:p>
          <a:p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povinná príloha – čestné  prehlásenie štatutárneho zástupcu</a:t>
            </a:r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07374224"/>
              </p:ext>
            </p:extLst>
          </p:nvPr>
        </p:nvGraphicFramePr>
        <p:xfrm>
          <a:off x="633779" y="1413165"/>
          <a:ext cx="7732363" cy="4026987"/>
        </p:xfrm>
        <a:graphic>
          <a:graphicData uri="http://schemas.openxmlformats.org/drawingml/2006/table">
            <a:tbl>
              <a:tblPr/>
              <a:tblGrid>
                <a:gridCol w="34090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7181"/>
                <a:gridCol w="2326114">
                  <a:extLst>
                    <a:ext uri="{9D8B030D-6E8A-4147-A177-3AD203B41FA5}">
                      <a16:colId xmlns="" xmlns:a16="http://schemas.microsoft.com/office/drawing/2014/main" val="1665681206"/>
                    </a:ext>
                  </a:extLst>
                </a:gridCol>
              </a:tblGrid>
              <a:tr h="80752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Hodnotiace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 kritérium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Prihláška </a:t>
                      </a:r>
                      <a:endParaRPr lang="sk-SK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sk-SK" sz="18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Záverečná správa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sk-SK" sz="18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9649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Relevantnosť projektu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30</a:t>
                      </a:r>
                      <a:endParaRPr lang="sk-SK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20</a:t>
                      </a:r>
                      <a:endParaRPr lang="sk-SK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30198603"/>
                  </a:ext>
                </a:extLst>
              </a:tr>
              <a:tr h="603339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Kvalita</a:t>
                      </a:r>
                      <a:r>
                        <a:rPr lang="sk-SK" sz="1800" b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k-SK" sz="18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implementácie projektu</a:t>
                      </a:r>
                      <a:endParaRPr lang="sk-SK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20</a:t>
                      </a:r>
                      <a:endParaRPr lang="sk-SK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25</a:t>
                      </a:r>
                      <a:endParaRPr lang="sk-SK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32939370"/>
                  </a:ext>
                </a:extLst>
              </a:tr>
              <a:tr h="61990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Kvalita projektového </a:t>
                      </a:r>
                      <a:br>
                        <a:rPr lang="sk-SK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</a:br>
                      <a:r>
                        <a:rPr lang="sk-SK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tímu a spolupráce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20</a:t>
                      </a:r>
                      <a:endParaRPr lang="sk-SK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15</a:t>
                      </a:r>
                      <a:endParaRPr lang="sk-SK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152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Dopad a </a:t>
                      </a:r>
                      <a:r>
                        <a:rPr lang="sk-SK" sz="18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šírenie výsledkov</a:t>
                      </a:r>
                      <a:endParaRPr lang="sk-SK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30</a:t>
                      </a:r>
                      <a:endParaRPr lang="sk-SK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40</a:t>
                      </a:r>
                      <a:endParaRPr lang="sk-SK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5152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Celkom</a:t>
                      </a:r>
                      <a:r>
                        <a:rPr lang="sk-SK" sz="18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 </a:t>
                      </a:r>
                      <a:endParaRPr lang="sk-SK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100</a:t>
                      </a:r>
                      <a:endParaRPr lang="sk-SK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100</a:t>
                      </a:r>
                      <a:endParaRPr lang="sk-SK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633779" y="805953"/>
            <a:ext cx="7912344" cy="607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BODOVÉ HODNOTENIE KRITÉRIÍ KVALITY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415637" y="5817085"/>
            <a:ext cx="8443356" cy="40011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Celkový počet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50800" dir="5400000" algn="ctr" rotWithShape="0">
                    <a:schemeClr val="bg1">
                      <a:lumMod val="65000"/>
                    </a:schemeClr>
                  </a:outerShdw>
                </a:effectLst>
                <a:latin typeface="+mj-lt"/>
              </a:rPr>
              <a:t>bodov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menej ako 50 = NA zníži konečnú výšku grantu</a:t>
            </a:r>
            <a:endParaRPr lang="sk-SK" sz="2000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623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551" y="744986"/>
            <a:ext cx="8137133" cy="485421"/>
          </a:xfrm>
        </p:spPr>
        <p:txBody>
          <a:bodyPr/>
          <a:lstStyle/>
          <a:p>
            <a:r>
              <a:rPr lang="sk-SK" sz="24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1. RELEVANTNOSŤ  </a:t>
            </a:r>
            <a:endParaRPr lang="sk-SK" sz="2400" b="1" kern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136" y="1458207"/>
            <a:ext cx="8369108" cy="4387700"/>
          </a:xfrm>
        </p:spPr>
        <p:txBody>
          <a:bodyPr/>
          <a:lstStyle/>
          <a:p>
            <a:pPr marL="0" lvl="0" indent="0">
              <a:spcBef>
                <a:spcPts val="1200"/>
              </a:spcBef>
              <a:buNone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 akej miery bol projekt schopný:</a:t>
            </a:r>
          </a:p>
          <a:p>
            <a:pPr marL="0" lvl="0" indent="0">
              <a:spcBef>
                <a:spcPts val="1200"/>
              </a:spcBef>
              <a:buNone/>
            </a:pPr>
            <a:endParaRPr lang="sk-SK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1200"/>
              </a:spcBef>
              <a:buClr>
                <a:srgbClr val="3333FF"/>
              </a:buClr>
              <a:buFont typeface="Wingdings" panose="05000000000000000000" pitchFamily="2" charset="2"/>
              <a:buChar char="ü"/>
            </a:pPr>
            <a:r>
              <a:rPr lang="sk-SK" sz="1800" b="1" kern="1200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  <a:ea typeface="Calibri"/>
                <a:cs typeface="Times New Roman"/>
              </a:rPr>
              <a:t>ú</a:t>
            </a:r>
            <a:r>
              <a:rPr lang="sk-SK" sz="1800" b="1" kern="12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  <a:ea typeface="Calibri"/>
                <a:cs typeface="Times New Roman"/>
              </a:rPr>
              <a:t>spešne dosiahnuť ciele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plánované v schválenej prihláške</a:t>
            </a:r>
            <a:endParaRPr lang="sk-SK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1200"/>
              </a:spcBef>
              <a:buClr>
                <a:srgbClr val="3333FF"/>
              </a:buClr>
              <a:buFont typeface="Wingdings" panose="05000000000000000000" pitchFamily="2" charset="2"/>
              <a:buChar char="ü"/>
            </a:pPr>
            <a:endParaRPr lang="sk-SK" sz="10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3333FF"/>
              </a:buCl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vytvoriť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 inovatívne produkty, vzdelávacie výstupy relevantné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 zapojené cieľové skupiny </a:t>
            </a:r>
          </a:p>
          <a:p>
            <a:pPr>
              <a:buClr>
                <a:srgbClr val="3333FF"/>
              </a:buClr>
              <a:buFont typeface="Wingdings" panose="05000000000000000000" pitchFamily="2" charset="2"/>
              <a:buChar char="ü"/>
            </a:pPr>
            <a:endParaRPr lang="sk-SK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3333FF"/>
              </a:buCl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priniesť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 nové </a:t>
            </a: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vedomosti, 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postupy, metódy práce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zapojené organizácie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 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osoby</a:t>
            </a:r>
          </a:p>
          <a:p>
            <a:pPr>
              <a:buClr>
                <a:srgbClr val="3333FF"/>
              </a:buClr>
              <a:buFont typeface="Wingdings" panose="05000000000000000000" pitchFamily="2" charset="2"/>
              <a:buChar char="ü"/>
            </a:pPr>
            <a:endParaRPr lang="sk-SK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3333FF"/>
              </a:buCl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posilniť odbornosť a medzinárodné skúsenosti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zapojených organizácií</a:t>
            </a:r>
          </a:p>
          <a:p>
            <a:pPr>
              <a:buClr>
                <a:srgbClr val="3333FF"/>
              </a:buClr>
              <a:buFont typeface="Wingdings" panose="05000000000000000000" pitchFamily="2" charset="2"/>
              <a:buChar char="ü"/>
            </a:pPr>
            <a:endParaRPr lang="sk-SK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3333FF"/>
              </a:buCl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priniesť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 európsku pridanú hodnotu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(výsledky projektu by sa nedali dosiahnuť v rámci 1 krajiny) </a:t>
            </a:r>
          </a:p>
          <a:p>
            <a:pPr>
              <a:buFont typeface="Wingdings" panose="05000000000000000000" pitchFamily="2" charset="2"/>
              <a:buChar char="ü"/>
            </a:pPr>
            <a:endParaRPr lang="sk-SK" sz="2000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946" y="373139"/>
            <a:ext cx="8853054" cy="885317"/>
          </a:xfrm>
        </p:spPr>
        <p:txBody>
          <a:bodyPr/>
          <a:lstStyle/>
          <a:p>
            <a:r>
              <a:rPr lang="sk-SK" sz="3200" b="1" dirty="0">
                <a:solidFill>
                  <a:srgbClr val="FF0000"/>
                </a:solidFill>
              </a:rPr>
              <a:t/>
            </a:r>
            <a:br>
              <a:rPr lang="sk-SK" sz="3200" b="1" dirty="0">
                <a:solidFill>
                  <a:srgbClr val="FF0000"/>
                </a:solidFill>
              </a:rPr>
            </a:br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2. </a:t>
            </a:r>
            <a:r>
              <a:rPr lang="sk-SK" sz="24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KVALITA IMPLEMENTÁCIE PROJEKTU </a:t>
            </a:r>
            <a:endParaRPr lang="sk-SK" sz="2400" b="1" kern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924" y="1865834"/>
            <a:ext cx="8386619" cy="4389493"/>
          </a:xfrm>
        </p:spPr>
        <p:txBody>
          <a:bodyPr/>
          <a:lstStyle/>
          <a:p>
            <a:pPr>
              <a:buClr>
                <a:srgbClr val="3333FF"/>
              </a:buCl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súlad</a:t>
            </a:r>
            <a:r>
              <a:rPr lang="sk-SK" sz="1800" b="1" dirty="0" smtClean="0">
                <a:solidFill>
                  <a:srgbClr val="009999"/>
                </a:solidFill>
              </a:rPr>
              <a:t>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realizovaných 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aktivít s cieľmi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projektu stanovenými v prihláške</a:t>
            </a:r>
          </a:p>
          <a:p>
            <a:pPr>
              <a:buClr>
                <a:srgbClr val="3333FF"/>
              </a:buClr>
              <a:buNone/>
            </a:pPr>
            <a:endParaRPr lang="sk-SK" sz="1000" b="1" dirty="0">
              <a:solidFill>
                <a:srgbClr val="FF0000"/>
              </a:solidFill>
            </a:endParaRPr>
          </a:p>
          <a:p>
            <a:pPr lvl="0">
              <a:buClr>
                <a:srgbClr val="3333FF"/>
              </a:buCl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valita realizácie aktivít</a:t>
            </a: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vrátane nadnárodných projektových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stretnutí </a:t>
            </a:r>
          </a:p>
          <a:p>
            <a:pPr lvl="0">
              <a:buClr>
                <a:srgbClr val="3333FF"/>
              </a:buClr>
              <a:buNone/>
            </a:pPr>
            <a:endParaRPr lang="sk-SK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buClr>
                <a:srgbClr val="3333FF"/>
              </a:buCl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kvalita</a:t>
            </a:r>
            <a:r>
              <a:rPr lang="sk-SK" sz="1800" b="1" dirty="0" smtClean="0">
                <a:solidFill>
                  <a:srgbClr val="009999"/>
                </a:solidFill>
              </a:rPr>
              <a:t>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vytvorených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 produktov a vzdelávacích výstupov</a:t>
            </a:r>
          </a:p>
          <a:p>
            <a:pPr lvl="0">
              <a:buClr>
                <a:srgbClr val="3333FF"/>
              </a:buClr>
              <a:buNone/>
            </a:pPr>
            <a:endParaRPr lang="sk-SK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3333FF"/>
              </a:buCl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kvalita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implementovane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j metodiky</a:t>
            </a:r>
          </a:p>
          <a:p>
            <a:pPr lvl="0">
              <a:buClr>
                <a:srgbClr val="3333FF"/>
              </a:buClr>
              <a:buFont typeface="Wingdings" panose="05000000000000000000" pitchFamily="2" charset="2"/>
              <a:buChar char="ü"/>
            </a:pPr>
            <a:endParaRPr lang="sk-SK" sz="10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3333FF"/>
              </a:buClr>
              <a:buFont typeface="Wingdings" pitchFamily="2" charset="2"/>
              <a:buChar char="ü"/>
            </a:pP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m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onitorovanie a meranie kvality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projektových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aktivít a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výstupov</a:t>
            </a:r>
          </a:p>
          <a:p>
            <a:pPr>
              <a:buClr>
                <a:srgbClr val="3333FF"/>
              </a:buClr>
              <a:buFont typeface="Wingdings" pitchFamily="2" charset="2"/>
              <a:buChar char="ü"/>
            </a:pPr>
            <a:endParaRPr lang="sk-SK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3333FF"/>
              </a:buClr>
              <a:buFont typeface="Wingdings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efektívne</a:t>
            </a:r>
            <a:r>
              <a:rPr lang="sk-SK" sz="1800" b="1" dirty="0" smtClean="0">
                <a:solidFill>
                  <a:srgbClr val="009999"/>
                </a:solidFill>
              </a:rPr>
              <a:t> 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čerpanie rozpočtu,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prípadné zmeny v čerpaní a ich dôvody</a:t>
            </a:r>
          </a:p>
          <a:p>
            <a:pPr>
              <a:buClr>
                <a:srgbClr val="3333FF"/>
              </a:buClr>
              <a:buFont typeface="Wingdings" pitchFamily="2" charset="2"/>
              <a:buChar char="ü"/>
            </a:pPr>
            <a:endParaRPr lang="sk-SK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3333FF"/>
              </a:buClr>
              <a:buFont typeface="Wingdings" pitchFamily="2" charset="2"/>
              <a:buChar char="ü"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uznávanie a validácia výsledkov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vzdelávania účastníkov vzdelávacích aktivít (napr. ECVET, </a:t>
            </a:r>
            <a:r>
              <a:rPr lang="sk-SK" sz="1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Europass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>
              <a:buClr>
                <a:srgbClr val="3333FF"/>
              </a:buClr>
              <a:buFont typeface="Wingdings" pitchFamily="2" charset="2"/>
              <a:buChar char="ü"/>
            </a:pPr>
            <a:endParaRPr lang="sk-SK" sz="800" b="1" dirty="0" smtClean="0">
              <a:solidFill>
                <a:srgbClr val="3333FF"/>
              </a:solidFill>
            </a:endParaRPr>
          </a:p>
          <a:p>
            <a:pPr marL="0" indent="0">
              <a:buNone/>
            </a:pPr>
            <a:endParaRPr lang="sk-SK" sz="2000" b="1" dirty="0" smtClean="0">
              <a:solidFill>
                <a:srgbClr val="FF0000"/>
              </a:solidFill>
              <a:latin typeface="+mn-lt"/>
            </a:endParaRPr>
          </a:p>
          <a:p>
            <a:pPr>
              <a:buFont typeface="Wingdings" pitchFamily="2" charset="2"/>
              <a:buChar char="ü"/>
            </a:pPr>
            <a:endParaRPr lang="sk-SK" sz="2000" b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endParaRPr lang="sk-SK" sz="2000" b="1" dirty="0" smtClean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537" y="821965"/>
            <a:ext cx="8809463" cy="978834"/>
          </a:xfrm>
        </p:spPr>
        <p:txBody>
          <a:bodyPr/>
          <a:lstStyle/>
          <a:p>
            <a:r>
              <a:rPr lang="sk-SK" sz="3200" b="1" dirty="0">
                <a:solidFill>
                  <a:srgbClr val="FF0000"/>
                </a:solidFill>
              </a:rPr>
              <a:t/>
            </a:r>
            <a:br>
              <a:rPr lang="sk-SK" sz="3200" b="1" dirty="0">
                <a:solidFill>
                  <a:srgbClr val="FF0000"/>
                </a:solidFill>
              </a:rPr>
            </a:br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3. </a:t>
            </a:r>
            <a:r>
              <a:rPr lang="sk-SK" sz="24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KVALITA PROJEKTOVÉHO TÍMU A SPOLUPRÁCE </a:t>
            </a:r>
            <a:endParaRPr lang="sk-SK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241" y="2214369"/>
            <a:ext cx="8043718" cy="3850635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Clr>
                <a:srgbClr val="3333FF"/>
              </a:buClr>
              <a:buFont typeface="Wingdings" panose="05000000000000000000" pitchFamily="2" charset="2"/>
              <a:buChar char="ü"/>
            </a:pP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vhodnosť </a:t>
            </a:r>
            <a:r>
              <a:rPr lang="sk-SK" sz="2000" b="1" dirty="0">
                <a:solidFill>
                  <a:schemeClr val="accent2">
                    <a:lumMod val="75000"/>
                  </a:schemeClr>
                </a:solidFill>
              </a:rPr>
              <a:t>partnerstva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potrebný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profil, odbornosť a skúsenosti, a 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schopnosť realizovať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všetky aspekty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projektu</a:t>
            </a:r>
          </a:p>
          <a:p>
            <a:pPr>
              <a:buClr>
                <a:srgbClr val="3333FF"/>
              </a:buClr>
              <a:buFont typeface="Wingdings" panose="05000000000000000000" pitchFamily="2" charset="2"/>
              <a:buChar char="ü"/>
            </a:pPr>
            <a:endParaRPr lang="sk-SK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3333FF"/>
              </a:buClr>
              <a:buFont typeface="Wingdings" panose="05000000000000000000" pitchFamily="2" charset="2"/>
              <a:buChar char="ü"/>
            </a:pPr>
            <a:endParaRPr lang="sk-SK" sz="1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01625">
              <a:spcBef>
                <a:spcPts val="600"/>
              </a:spcBef>
              <a:buClr>
                <a:srgbClr val="3333FF"/>
              </a:buClr>
              <a:buFont typeface="Wingdings" panose="05000000000000000000" pitchFamily="2" charset="2"/>
              <a:buChar char="ü"/>
            </a:pP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rozdelenie </a:t>
            </a:r>
            <a:r>
              <a:rPr lang="sk-SK" sz="2000" b="1" dirty="0">
                <a:solidFill>
                  <a:schemeClr val="accent2">
                    <a:lumMod val="75000"/>
                  </a:schemeClr>
                </a:solidFill>
              </a:rPr>
              <a:t>zodpovedností a úloh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vyvážená účasť všetkých partnerov v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projekte, využitie ich potenciálu a skúseností</a:t>
            </a:r>
          </a:p>
          <a:p>
            <a:pPr marL="301625">
              <a:spcBef>
                <a:spcPts val="600"/>
              </a:spcBef>
              <a:buClr>
                <a:srgbClr val="3333FF"/>
              </a:buClr>
              <a:buFont typeface="Wingdings" panose="05000000000000000000" pitchFamily="2" charset="2"/>
              <a:buChar char="ü"/>
            </a:pPr>
            <a:endParaRPr lang="sk-SK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01625">
              <a:spcBef>
                <a:spcPts val="600"/>
              </a:spcBef>
              <a:buClr>
                <a:srgbClr val="3333FF"/>
              </a:buClr>
              <a:buFont typeface="Wingdings" panose="05000000000000000000" pitchFamily="2" charset="2"/>
              <a:buChar char="ü"/>
            </a:pPr>
            <a:endParaRPr lang="sk-SK" sz="1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66700" indent="-266700">
              <a:spcBef>
                <a:spcPts val="600"/>
              </a:spcBef>
              <a:buFont typeface="Wingdings" pitchFamily="2" charset="2"/>
              <a:buChar char="ü"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efektívna</a:t>
            </a:r>
            <a:r>
              <a:rPr lang="sk-SK" sz="2000" b="1" dirty="0">
                <a:solidFill>
                  <a:schemeClr val="accent2">
                    <a:lumMod val="75000"/>
                  </a:schemeClr>
                </a:solidFill>
              </a:rPr>
              <a:t> koordinácia a </a:t>
            </a: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komunikácia</a:t>
            </a:r>
            <a:endParaRPr lang="sk-SK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sk-SK" sz="8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631825" lvl="1" indent="-273050">
              <a:buNone/>
            </a:pPr>
            <a:endParaRPr lang="sk-SK" sz="2000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588" y="936138"/>
            <a:ext cx="8137133" cy="635618"/>
          </a:xfrm>
        </p:spPr>
        <p:txBody>
          <a:bodyPr/>
          <a:lstStyle/>
          <a:p>
            <a:r>
              <a:rPr lang="sk-SK" sz="24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4. DOPAD A ŠÍRENIE VÝSLEDKOV I.</a:t>
            </a:r>
            <a:endParaRPr lang="sk-SK" sz="2400" b="1" kern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506" y="1789922"/>
            <a:ext cx="8072583" cy="4610878"/>
          </a:xfrm>
        </p:spPr>
        <p:txBody>
          <a:bodyPr/>
          <a:lstStyle/>
          <a:p>
            <a:pPr marL="0" indent="0">
              <a:buNone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DOPAD</a:t>
            </a:r>
          </a:p>
          <a:p>
            <a:pPr marL="0" indent="0">
              <a:buNone/>
            </a:pPr>
            <a:endParaRPr lang="sk-SK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0033CC"/>
              </a:buCl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zapojenie cieľovej skupiny do 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testovania</a:t>
            </a:r>
            <a:r>
              <a:rPr lang="sk-SK" sz="1800" b="1" dirty="0" smtClean="0">
                <a:solidFill>
                  <a:srgbClr val="009999"/>
                </a:solidFill>
              </a:rPr>
              <a:t>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výsledkov projektu</a:t>
            </a:r>
          </a:p>
          <a:p>
            <a:pPr marL="0" indent="0">
              <a:buNone/>
            </a:pPr>
            <a:endParaRPr lang="sk-SK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buClr>
                <a:srgbClr val="0033CC"/>
              </a:buCl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yužívajú </a:t>
            </a: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zapojené organizácie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vo fáze záverečnej správy </a:t>
            </a: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výsledky 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projektu</a:t>
            </a:r>
          </a:p>
          <a:p>
            <a:pPr lvl="0">
              <a:buClr>
                <a:srgbClr val="0033CC"/>
              </a:buClr>
              <a:buFont typeface="Wingdings" panose="05000000000000000000" pitchFamily="2" charset="2"/>
              <a:buChar char="ü"/>
            </a:pPr>
            <a:endParaRPr lang="sk-SK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buClr>
                <a:srgbClr val="0033CC"/>
              </a:buCl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výsledky sa </a:t>
            </a: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aktívne preniesli aj do iných organizácií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mimo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partnerstva </a:t>
            </a:r>
            <a:endParaRPr lang="sk-SK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Clr>
                <a:srgbClr val="0033CC"/>
              </a:buClr>
              <a:buFont typeface="Wingdings" panose="05000000000000000000" pitchFamily="2" charset="2"/>
              <a:buChar char="ü"/>
            </a:pPr>
            <a:endParaRPr lang="sk-SK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0033CC"/>
              </a:buCl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dopad</a:t>
            </a:r>
            <a:r>
              <a:rPr lang="sk-SK" sz="1800" b="1" dirty="0">
                <a:solidFill>
                  <a:srgbClr val="009999"/>
                </a:solidFill>
              </a:rPr>
              <a:t>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projektu na zapojené </a:t>
            </a: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organizácie a účastníkov počas </a:t>
            </a:r>
            <a:b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aj</a:t>
            </a: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 po ukončení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projektu</a:t>
            </a:r>
          </a:p>
          <a:p>
            <a:pPr>
              <a:buClr>
                <a:srgbClr val="0033CC"/>
              </a:buClr>
              <a:buFont typeface="Wingdings" panose="05000000000000000000" pitchFamily="2" charset="2"/>
              <a:buChar char="ü"/>
            </a:pPr>
            <a:endParaRPr lang="sk-SK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0033CC"/>
              </a:buCl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dopad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mimo partnerstva – na </a:t>
            </a: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miestnej, regionálnej, národnej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európskej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úrovni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588" y="936138"/>
            <a:ext cx="8137133" cy="635618"/>
          </a:xfrm>
        </p:spPr>
        <p:txBody>
          <a:bodyPr/>
          <a:lstStyle/>
          <a:p>
            <a:r>
              <a:rPr lang="sk-SK" sz="24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4.</a:t>
            </a:r>
            <a:r>
              <a:rPr lang="sk-SK" sz="2400" b="1" kern="120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4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DOPAD A ŠÍRENIE VÝSLEDKOV II.</a:t>
            </a:r>
            <a:endParaRPr lang="sk-SK" sz="2400" b="1" kern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506" y="1789922"/>
            <a:ext cx="8072583" cy="3439686"/>
          </a:xfrm>
        </p:spPr>
        <p:txBody>
          <a:bodyPr/>
          <a:lstStyle/>
          <a:p>
            <a:pPr marL="0" indent="0">
              <a:buNone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KVALITA ŠÍRENIA VÝSLEDKOV</a:t>
            </a:r>
          </a:p>
          <a:p>
            <a:pPr marL="0" indent="0">
              <a:buNone/>
            </a:pPr>
            <a:endParaRPr lang="sk-SK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k-SK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0033CC"/>
              </a:buClr>
              <a:buFont typeface="Wingdings" panose="05000000000000000000" pitchFamily="2" charset="2"/>
              <a:buChar char="ü"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relevantné</a:t>
            </a: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 ciele/cieľové skupiny/formy/rozsah</a:t>
            </a:r>
          </a:p>
          <a:p>
            <a:pPr>
              <a:buClr>
                <a:srgbClr val="0033CC"/>
              </a:buClr>
              <a:buFont typeface="Wingdings" panose="05000000000000000000" pitchFamily="2" charset="2"/>
              <a:buChar char="ü"/>
            </a:pPr>
            <a:endParaRPr lang="sk-SK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0033CC"/>
              </a:buClr>
              <a:buFont typeface="Wingdings" panose="05000000000000000000" pitchFamily="2" charset="2"/>
              <a:buChar char="ü"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využívanie</a:t>
            </a: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 európskych elektronických platforiem </a:t>
            </a:r>
            <a:r>
              <a:rPr lang="sk-SK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e-Twinning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sk-SK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School-Education-Gateway</a:t>
            </a: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Clr>
                <a:srgbClr val="0033CC"/>
              </a:buClr>
            </a:pPr>
            <a:endParaRPr lang="sk-SK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0033CC"/>
              </a:buClr>
              <a:buFont typeface="Wingdings" panose="05000000000000000000" pitchFamily="2" charset="2"/>
              <a:buChar char="ü"/>
            </a:pP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potenciál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šírenia výsledkov </a:t>
            </a: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po ukončení projektu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667392"/>
            <a:ext cx="7772400" cy="749069"/>
          </a:xfrm>
        </p:spPr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ZÁVEREČNÁ SPRÁVA – KONTROLY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6" y="1518062"/>
            <a:ext cx="7947561" cy="4114800"/>
          </a:xfrm>
        </p:spPr>
        <p:txBody>
          <a:bodyPr/>
          <a:lstStyle/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r>
              <a:rPr lang="sk-SK" sz="2400" u="sng" dirty="0" smtClean="0">
                <a:solidFill>
                  <a:schemeClr val="accent2">
                    <a:lumMod val="75000"/>
                  </a:schemeClr>
                </a:solidFill>
              </a:rPr>
              <a:t>HĹBKOVÁ KONTROLA:</a:t>
            </a:r>
          </a:p>
          <a:p>
            <a:pPr lvl="0"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počas alebo po skončení kontroly záverečnej správy</a:t>
            </a:r>
          </a:p>
          <a:p>
            <a:pPr lvl="0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len u vybratých projektov (príjemca do NA zašle kópie podporných dokumentov)</a:t>
            </a:r>
          </a:p>
          <a:p>
            <a:pPr lvl="0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 priestoroch národnej agentúry</a:t>
            </a:r>
          </a:p>
          <a:p>
            <a:pPr lvl="0">
              <a:buNone/>
            </a:pPr>
            <a:endParaRPr lang="sk-SK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>
              <a:buNone/>
            </a:pPr>
            <a:r>
              <a:rPr lang="sk-SK" sz="2400" u="sng" dirty="0" smtClean="0">
                <a:solidFill>
                  <a:schemeClr val="accent2">
                    <a:lumMod val="75000"/>
                  </a:schemeClr>
                </a:solidFill>
              </a:rPr>
              <a:t>KONTROLA NA MIESTE PO UKONČENÍ PROJEKTU:</a:t>
            </a:r>
          </a:p>
          <a:p>
            <a:pPr lvl="0"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 skončení kontroly záverečnej správy</a:t>
            </a:r>
          </a:p>
          <a:p>
            <a:pPr lvl="0"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len u vybratých projektov</a:t>
            </a:r>
          </a:p>
          <a:p>
            <a:pPr lvl="0"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 príjemcu grantu</a:t>
            </a:r>
          </a:p>
          <a:p>
            <a:pPr>
              <a:buNone/>
            </a:pPr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37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667392"/>
            <a:ext cx="7772400" cy="749069"/>
          </a:xfrm>
        </p:spPr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ZÁVEREČNÁ SPRÁVA – AUDITY, ARCHIVÁCIA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6" y="1518062"/>
            <a:ext cx="7947561" cy="4114800"/>
          </a:xfrm>
        </p:spPr>
        <p:txBody>
          <a:bodyPr/>
          <a:lstStyle/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r>
              <a:rPr lang="sk-SK" sz="2400" u="sng" dirty="0" smtClean="0">
                <a:solidFill>
                  <a:schemeClr val="accent2">
                    <a:lumMod val="75000"/>
                  </a:schemeClr>
                </a:solidFill>
              </a:rPr>
              <a:t>AUDITY:</a:t>
            </a:r>
          </a:p>
          <a:p>
            <a:pPr lvl="0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vykonáva Komisia, Národná agentúra, Európsky dvor audítorov</a:t>
            </a:r>
          </a:p>
          <a:p>
            <a:pPr lvl="0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počas trvania projektu a 5 rokov od dátumu platby zostatku</a:t>
            </a:r>
          </a:p>
          <a:p>
            <a:pPr lvl="0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 roky ak je grant &lt; 60 000 EUR</a:t>
            </a:r>
          </a:p>
          <a:p>
            <a:pPr lvl="0"/>
            <a:endParaRPr lang="sk-SK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>
              <a:buNone/>
            </a:pPr>
            <a:r>
              <a:rPr lang="sk-SK" sz="2400" u="sng" dirty="0" smtClean="0">
                <a:solidFill>
                  <a:schemeClr val="accent2">
                    <a:lumMod val="75000"/>
                  </a:schemeClr>
                </a:solidFill>
              </a:rPr>
              <a:t>ARCHIVÁCIA:</a:t>
            </a:r>
          </a:p>
          <a:p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počas trvania projektu a 5 rokov od dátumu platby zostatku</a:t>
            </a:r>
          </a:p>
          <a:p>
            <a:pPr lvl="0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 roky ak je grant &lt; 60 000 EUR</a:t>
            </a:r>
          </a:p>
          <a:p>
            <a:pPr>
              <a:buNone/>
            </a:pPr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37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6582" y="857374"/>
            <a:ext cx="7772400" cy="749300"/>
          </a:xfrm>
        </p:spPr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Diskusia </a:t>
            </a:r>
            <a:endParaRPr lang="sk-SK" dirty="0">
              <a:solidFill>
                <a:srgbClr val="FF0000"/>
              </a:solidFill>
            </a:endParaRPr>
          </a:p>
        </p:txBody>
      </p:sp>
      <p:pic>
        <p:nvPicPr>
          <p:cNvPr id="1028" name="Picture 4" descr="Výsledok vyhľadávania obrázkov pre dopyt discuss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3154" y="2565566"/>
            <a:ext cx="3028950" cy="1514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="" xmlns:a16="http://schemas.microsoft.com/office/drawing/2014/main" id="{E0EF6E83-B963-4560-BF75-BE953C5F245B}"/>
              </a:ext>
            </a:extLst>
          </p:cNvPr>
          <p:cNvSpPr txBox="1">
            <a:spLocks/>
          </p:cNvSpPr>
          <p:nvPr/>
        </p:nvSpPr>
        <p:spPr bwMode="auto">
          <a:xfrm>
            <a:off x="635893" y="1128585"/>
            <a:ext cx="7772400" cy="428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pl-PL" b="1" kern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Arial" pitchFamily="34" charset="0"/>
              </a:rPr>
              <a:t>ĎAKUJEME </a:t>
            </a:r>
            <a:r>
              <a:rPr lang="pl-PL" b="1" kern="0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Arial" pitchFamily="34" charset="0"/>
              </a:rPr>
              <a:t>ZA POZORNOSŤ!</a:t>
            </a:r>
            <a:r>
              <a:rPr lang="pl-PL" b="1" kern="0" dirty="0">
                <a:solidFill>
                  <a:schemeClr val="accent2">
                    <a:lumMod val="75000"/>
                  </a:schemeClr>
                </a:solidFill>
                <a:latin typeface="+mn-lt"/>
                <a:cs typeface="Arial" pitchFamily="34" charset="0"/>
              </a:rPr>
              <a:t/>
            </a:r>
            <a:br>
              <a:rPr lang="pl-PL" b="1" kern="0" dirty="0">
                <a:solidFill>
                  <a:schemeClr val="accent2">
                    <a:lumMod val="75000"/>
                  </a:schemeClr>
                </a:solidFill>
                <a:latin typeface="+mn-lt"/>
                <a:cs typeface="Arial" pitchFamily="34" charset="0"/>
              </a:rPr>
            </a:br>
            <a:endParaRPr lang="pl-PL" b="1" kern="0" dirty="0">
              <a:solidFill>
                <a:schemeClr val="accent2">
                  <a:lumMod val="75000"/>
                </a:schemeClr>
              </a:solidFill>
              <a:latin typeface="+mn-lt"/>
              <a:cs typeface="Arial" pitchFamily="34" charset="0"/>
            </a:endParaRPr>
          </a:p>
          <a:p>
            <a:r>
              <a:rPr lang="pl-PL" b="1" u="sng" kern="0" dirty="0">
                <a:solidFill>
                  <a:schemeClr val="accent2">
                    <a:lumMod val="75000"/>
                  </a:schemeClr>
                </a:solidFill>
                <a:latin typeface="+mn-lt"/>
                <a:cs typeface="Arial" pitchFamily="34" charset="0"/>
              </a:rPr>
              <a:t>backoffice@saaic.sk</a:t>
            </a:r>
            <a:endParaRPr lang="sk-SK" b="1" u="sng" kern="0" dirty="0">
              <a:solidFill>
                <a:schemeClr val="accent2">
                  <a:lumMod val="75000"/>
                </a:schemeClr>
              </a:solidFill>
              <a:latin typeface="+mn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698" y="1598613"/>
            <a:ext cx="3811590" cy="639762"/>
          </a:xfrm>
        </p:spPr>
        <p:txBody>
          <a:bodyPr/>
          <a:lstStyle/>
          <a:p>
            <a:r>
              <a:rPr lang="sk-SK" b="0" dirty="0" err="1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Koordinátorská</a:t>
            </a:r>
            <a:r>
              <a:rPr lang="sk-SK" b="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škola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3306293"/>
            <a:ext cx="4064000" cy="284527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popíše realizované aktivity </a:t>
            </a:r>
            <a:r>
              <a:rPr lang="sk-SK" sz="20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za celé partnerstvo </a:t>
            </a:r>
          </a:p>
          <a:p>
            <a:pPr marL="457200" indent="-457200">
              <a:buAutoNum type="arabicPeriod"/>
            </a:pP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vykáže v Mobility </a:t>
            </a:r>
            <a:r>
              <a:rPr lang="sk-SK" sz="2000" dirty="0" err="1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T</a:t>
            </a:r>
            <a:r>
              <a:rPr lang="sk-SK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ool</a:t>
            </a: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 </a:t>
            </a:r>
          </a:p>
          <a:p>
            <a:pPr marL="457200" indent="-457200">
              <a:buNone/>
            </a:pP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      svoje náklady</a:t>
            </a:r>
          </a:p>
          <a:p>
            <a:pPr marL="457200" indent="-457200">
              <a:buNone/>
            </a:pP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3.   </a:t>
            </a: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vloží výsledky projektu do  </a:t>
            </a:r>
            <a:r>
              <a:rPr lang="sk-SK" sz="2000" dirty="0" err="1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diseminačnej</a:t>
            </a: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platformy programu </a:t>
            </a:r>
            <a:r>
              <a:rPr lang="sk-SK" sz="2000" dirty="0" err="1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Erasmus</a:t>
            </a: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+</a:t>
            </a:r>
            <a:endParaRPr lang="sk-SK" sz="2000" dirty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38700" y="1535112"/>
            <a:ext cx="3848100" cy="725487"/>
          </a:xfrm>
        </p:spPr>
        <p:txBody>
          <a:bodyPr/>
          <a:lstStyle/>
          <a:p>
            <a:endParaRPr lang="sk-SK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b="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Partnerská škola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306293"/>
            <a:ext cx="4041775" cy="281987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sk-SK" sz="2000" dirty="0">
                <a:cs typeface="Arial" panose="020B0604020202020204" pitchFamily="34" charset="0"/>
              </a:rPr>
              <a:t>popíše </a:t>
            </a:r>
            <a:r>
              <a:rPr lang="sk-SK" sz="20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svoje</a:t>
            </a:r>
            <a:r>
              <a:rPr lang="sk-SK" sz="2000" dirty="0">
                <a:cs typeface="Arial" panose="020B0604020202020204" pitchFamily="34" charset="0"/>
              </a:rPr>
              <a:t> realizované aktivity  </a:t>
            </a:r>
          </a:p>
          <a:p>
            <a:pPr marL="457200" indent="-457200">
              <a:buAutoNum type="arabicPeriod"/>
            </a:pPr>
            <a:r>
              <a:rPr lang="sk-SK" sz="2000" dirty="0">
                <a:cs typeface="Arial" panose="020B0604020202020204" pitchFamily="34" charset="0"/>
              </a:rPr>
              <a:t>vykáže v Mobility </a:t>
            </a:r>
            <a:r>
              <a:rPr lang="sk-SK" sz="2000" dirty="0" err="1">
                <a:cs typeface="Arial" panose="020B0604020202020204" pitchFamily="34" charset="0"/>
              </a:rPr>
              <a:t>T</a:t>
            </a:r>
            <a:r>
              <a:rPr lang="sk-SK" sz="2000" dirty="0" err="1" smtClean="0">
                <a:cs typeface="Arial" panose="020B0604020202020204" pitchFamily="34" charset="0"/>
              </a:rPr>
              <a:t>ool</a:t>
            </a:r>
            <a:r>
              <a:rPr lang="sk-SK" sz="2000" dirty="0" smtClean="0">
                <a:cs typeface="Arial" panose="020B0604020202020204" pitchFamily="34" charset="0"/>
              </a:rPr>
              <a:t> </a:t>
            </a:r>
            <a:r>
              <a:rPr lang="sk-SK" sz="2000" dirty="0">
                <a:cs typeface="Arial" panose="020B0604020202020204" pitchFamily="34" charset="0"/>
              </a:rPr>
              <a:t>svoje náklady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ZÁVEREČNÁ  SPRÁVA</a:t>
            </a:r>
            <a:endParaRPr lang="sk-SK" sz="2400" b="1" kern="0" dirty="0">
              <a:solidFill>
                <a:schemeClr val="accent2">
                  <a:lumMod val="75000"/>
                </a:schemeClr>
              </a:solidFill>
              <a:latin typeface="+mn-lt"/>
              <a:cs typeface="Arial" pitchFamily="34" charset="0"/>
            </a:endParaRPr>
          </a:p>
        </p:txBody>
      </p:sp>
      <p:cxnSp>
        <p:nvCxnSpPr>
          <p:cNvPr id="16" name="Straight Arrow Connector 23">
            <a:extLst>
              <a:ext uri="{FF2B5EF4-FFF2-40B4-BE49-F238E27FC236}">
                <a16:creationId xmlns:a16="http://schemas.microsoft.com/office/drawing/2014/main" xmlns="" id="{1F9FB76B-C3A4-49EC-8557-5B6AC6B38939}"/>
              </a:ext>
            </a:extLst>
          </p:cNvPr>
          <p:cNvCxnSpPr>
            <a:cxnSpLocks/>
          </p:cNvCxnSpPr>
          <p:nvPr/>
        </p:nvCxnSpPr>
        <p:spPr>
          <a:xfrm>
            <a:off x="5147793" y="2389963"/>
            <a:ext cx="570427" cy="7869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3">
            <a:extLst>
              <a:ext uri="{FF2B5EF4-FFF2-40B4-BE49-F238E27FC236}">
                <a16:creationId xmlns:a16="http://schemas.microsoft.com/office/drawing/2014/main" xmlns="" id="{6D13E0C0-E1DF-41AE-896B-85B2931158C6}"/>
              </a:ext>
            </a:extLst>
          </p:cNvPr>
          <p:cNvCxnSpPr>
            <a:cxnSpLocks/>
          </p:cNvCxnSpPr>
          <p:nvPr/>
        </p:nvCxnSpPr>
        <p:spPr>
          <a:xfrm flipH="1">
            <a:off x="3026535" y="2346873"/>
            <a:ext cx="679037" cy="8509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667392"/>
            <a:ext cx="7772400" cy="749069"/>
          </a:xfrm>
        </p:spPr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ZÁVEREČNÁ SPRÁVA – PODNETY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6" y="1518062"/>
            <a:ext cx="7947561" cy="4114800"/>
          </a:xfrm>
        </p:spPr>
        <p:txBody>
          <a:bodyPr/>
          <a:lstStyle/>
          <a:p>
            <a:r>
              <a:rPr lang="sk-SK" sz="1600" b="1" dirty="0" smtClean="0">
                <a:solidFill>
                  <a:schemeClr val="accent2">
                    <a:lumMod val="75000"/>
                  </a:schemeClr>
                </a:solidFill>
              </a:rPr>
              <a:t>Aktualizácia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všetkých číselných údajov a popisov za celé vykazované obdobie</a:t>
            </a:r>
          </a:p>
          <a:p>
            <a:pPr marL="0" indent="0">
              <a:buNone/>
            </a:pPr>
            <a:endParaRPr lang="sk-SK" sz="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Slovné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popisy 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rozpočtovej aj 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textovej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časti 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správy v </a:t>
            </a:r>
            <a:r>
              <a:rPr lang="sk-SK" sz="1600" b="1" dirty="0" smtClean="0">
                <a:solidFill>
                  <a:schemeClr val="accent2">
                    <a:lumMod val="75000"/>
                  </a:schemeClr>
                </a:solidFill>
              </a:rPr>
              <a:t>slovenskom jazyku</a:t>
            </a:r>
          </a:p>
          <a:p>
            <a:pPr marL="0" indent="0">
              <a:buNone/>
            </a:pPr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Číselné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ú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daje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 slovný popis - podporné dokumenty = </a:t>
            </a:r>
            <a:r>
              <a:rPr lang="sk-SK" sz="1600" b="1" dirty="0">
                <a:solidFill>
                  <a:schemeClr val="accent2">
                    <a:lumMod val="75000"/>
                  </a:schemeClr>
                </a:solidFill>
              </a:rPr>
              <a:t>jednotné </a:t>
            </a:r>
            <a:r>
              <a:rPr lang="sk-SK" sz="1600" b="1" dirty="0" smtClean="0">
                <a:solidFill>
                  <a:schemeClr val="accent2">
                    <a:lumMod val="75000"/>
                  </a:schemeClr>
                </a:solidFill>
              </a:rPr>
              <a:t>informácie</a:t>
            </a:r>
            <a:endParaRPr lang="sk-SK" sz="16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k-SK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1600" b="1" dirty="0">
                <a:solidFill>
                  <a:schemeClr val="accent2">
                    <a:lumMod val="75000"/>
                  </a:schemeClr>
                </a:solidFill>
              </a:rPr>
              <a:t>Slovný popis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konkrétny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prehľadný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úplný: </a:t>
            </a:r>
            <a:r>
              <a:rPr lang="sk-SK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zodpovedané všetky otázky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špecifický: partner alebo </a:t>
            </a:r>
            <a:r>
              <a:rPr lang="sk-SK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koordinátor</a:t>
            </a:r>
          </a:p>
          <a:p>
            <a:pPr marL="457200" lvl="1" indent="0">
              <a:buNone/>
            </a:pPr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 smtClean="0">
                <a:solidFill>
                  <a:schemeClr val="accent2">
                    <a:lumMod val="75000"/>
                  </a:schemeClr>
                </a:solidFill>
              </a:rPr>
              <a:t>Súhrn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v slovenskom a anglickom jazyku – vecný, jasný, bez gramatických chýb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1600" b="1" dirty="0" smtClean="0">
                <a:solidFill>
                  <a:schemeClr val="accent2">
                    <a:lumMod val="75000"/>
                  </a:schemeClr>
                </a:solidFill>
              </a:rPr>
              <a:t>Zmeny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oproti schválenej prihláške 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zdôvodniť v textovej časti správy</a:t>
            </a:r>
          </a:p>
          <a:p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1600" b="1" dirty="0">
                <a:solidFill>
                  <a:schemeClr val="accent2">
                    <a:lumMod val="75000"/>
                  </a:schemeClr>
                </a:solidFill>
              </a:rPr>
              <a:t>Interná kontrola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údajov a textovej časti pred podaním</a:t>
            </a: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1600" b="1" dirty="0" smtClean="0">
                <a:solidFill>
                  <a:schemeClr val="accent2">
                    <a:lumMod val="75000"/>
                  </a:schemeClr>
                </a:solidFill>
              </a:rPr>
              <a:t>Informácia </a:t>
            </a:r>
            <a:r>
              <a:rPr lang="sk-SK" sz="1600" b="1" dirty="0">
                <a:solidFill>
                  <a:schemeClr val="accent2">
                    <a:lumMod val="75000"/>
                  </a:schemeClr>
                </a:solidFill>
              </a:rPr>
              <a:t>o podaní 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záverečnej správy – poverenému konzultantovi NA</a:t>
            </a: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xmlns="" val="42337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904898"/>
            <a:ext cx="7772400" cy="749069"/>
          </a:xfrm>
        </p:spPr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ZÁVEREČNÁ SPRÁVA – PODPORNÉ DOKUMENTY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67046" y="1731817"/>
            <a:ext cx="7947561" cy="4114800"/>
          </a:xfrm>
        </p:spPr>
        <p:txBody>
          <a:bodyPr/>
          <a:lstStyle/>
          <a:p>
            <a:pPr marL="0" indent="0">
              <a:buNone/>
            </a:pPr>
            <a:endParaRPr lang="sk-SK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Vzdelávacie, vyučovacie a školiace aktivity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DOKLAD O ÚČASTI NA AKTIVITE – VŠETCI ÚČASTNÍCI</a:t>
            </a:r>
          </a:p>
          <a:p>
            <a:pPr lvl="8">
              <a:buFont typeface="Wingdings" panose="05000000000000000000" pitchFamily="2" charset="2"/>
              <a:buChar char="ü"/>
            </a:pPr>
            <a:endParaRPr lang="sk-SK" sz="12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Podpora pre špeciálne potreby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FAKTÚRY – SKUTOČNE VYNALOŽENÉ NÁKLADY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sk-SK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Mimoriadne náklady</a:t>
            </a:r>
            <a:endParaRPr lang="sk-SK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FAKTÚRY 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– SKUTOČNE VYNALOŽENÉ NÁKLADY  </a:t>
            </a:r>
            <a:endParaRPr lang="sk-SK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Intelektuálne výstupy</a:t>
            </a:r>
            <a:endParaRPr lang="sk-SK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VÝSTUPY NAHRATÉ V PLATFORME VÝSLEDKOV PROJEKTOV ERASMUS+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sk-SK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k-SK" sz="1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Multiplikačné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podujatia </a:t>
            </a:r>
            <a:endParaRPr lang="sk-SK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PREZENČNÉ LISTINY ZO VŠETKÝCH MUTLIPLIKAČNÝCH PODUJATÍ 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xmlns="" val="406284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904898"/>
            <a:ext cx="7772400" cy="749069"/>
          </a:xfrm>
        </p:spPr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ZÁVEREČNÁ SPRÁVA – ČASTÉ CHYBY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31420" y="1719941"/>
            <a:ext cx="7947561" cy="4514603"/>
          </a:xfrm>
        </p:spPr>
        <p:txBody>
          <a:bodyPr/>
          <a:lstStyle/>
          <a:p>
            <a:pPr marL="0" indent="0">
              <a:buNone/>
            </a:pPr>
            <a:endParaRPr lang="sk-SK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Nadnárodné projektové stretnutia / Vzdelávacie, vyučovacie a školiace aktivity: 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nesprávne zadané vzdialenostné pásma</a:t>
            </a:r>
          </a:p>
          <a:p>
            <a:endParaRPr lang="sk-SK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Zistenia pri kontrolách: 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účastníkom vzdelávacích, vyučovacích a školiacich aktivít nevyplatený celý jednotkový príspevok (v zmluve o poskytnutí grantu)</a:t>
            </a:r>
          </a:p>
          <a:p>
            <a:endParaRPr lang="sk-SK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Intelektuálne výstupy / výstupy projektu: 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ich nedostatočné pomenovanie/označenie/nahratie v platforme výsledkov </a:t>
            </a:r>
            <a:r>
              <a:rPr lang="sk-SK" sz="1800" b="1" dirty="0" err="1" smtClean="0">
                <a:solidFill>
                  <a:schemeClr val="accent2">
                    <a:lumMod val="75000"/>
                  </a:schemeClr>
                </a:solidFill>
              </a:rPr>
              <a:t>Erasmus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+</a:t>
            </a:r>
          </a:p>
          <a:p>
            <a:endParaRPr lang="sk-SK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Mimoriadne náklady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: príjemca vypočíta zo sumy na faktúre 75% = oprávnený náklad </a:t>
            </a:r>
          </a:p>
          <a:p>
            <a:pPr>
              <a:buNone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     Príklad: faktúra = 2000 EUR, oprávnený náklad = 1500 EUR</a:t>
            </a:r>
          </a:p>
          <a:p>
            <a:pPr lvl="8">
              <a:buFont typeface="Wingdings" panose="05000000000000000000" pitchFamily="2" charset="2"/>
              <a:buChar char="ü"/>
            </a:pPr>
            <a:endParaRPr lang="sk-SK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None/>
            </a:pP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xmlns="" val="406284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599"/>
            <a:ext cx="7772400" cy="3182645"/>
          </a:xfrm>
        </p:spPr>
        <p:txBody>
          <a:bodyPr/>
          <a:lstStyle/>
          <a:p>
            <a:pPr eaLnBrk="1" hangingPunct="1"/>
            <a:r>
              <a:rPr lang="sk-SK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sk-SK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endParaRPr lang="sk-SK" sz="28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6027" y="1371599"/>
            <a:ext cx="7982173" cy="4471811"/>
          </a:xfrm>
        </p:spPr>
        <p:txBody>
          <a:bodyPr/>
          <a:lstStyle/>
          <a:p>
            <a:pPr eaLnBrk="1" hangingPunct="1"/>
            <a:endParaRPr lang="sk-SK" sz="2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/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Strategické partnerstvá zložené výlučne zo škôl</a:t>
            </a:r>
          </a:p>
          <a:p>
            <a:pPr eaLnBrk="1" hangingPunct="1"/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KA219</a:t>
            </a:r>
          </a:p>
          <a:p>
            <a:endParaRPr lang="sk-SK" sz="28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endParaRPr lang="sk-SK" sz="24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PODPORNÉ DOKUMENTY</a:t>
            </a:r>
          </a:p>
          <a:p>
            <a:pPr eaLnBrk="1" hangingPunct="1"/>
            <a:endParaRPr lang="sk-SK" sz="5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eaLnBrk="1" hangingPunct="1"/>
            <a:endParaRPr lang="sk-SK" sz="500" b="1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/>
            <a:endParaRPr lang="sk-SK" sz="5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eaLnBrk="1" hangingPunct="1"/>
            <a:endParaRPr lang="sk-SK" sz="1400" b="1" i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7272" y="881149"/>
            <a:ext cx="7772400" cy="749069"/>
          </a:xfrm>
        </p:spPr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55171" y="2052452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Zdroje/Požiadavky</a:t>
            </a:r>
            <a:r>
              <a:rPr lang="sk-SK" sz="2200" b="1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sk-SK" sz="2000" dirty="0" smtClean="0"/>
          </a:p>
          <a:p>
            <a:pPr marL="0" indent="0">
              <a:buNone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Výzva 2015 </a:t>
            </a:r>
            <a:endParaRPr lang="sk-SK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Príloha I - Všeobecné podmienky 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</a:p>
          <a:p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Príloha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III - Finančné a zmluvné pravidlá </a:t>
            </a:r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Výzva 2016, 2017</a:t>
            </a: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Príloha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III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 Finančné a zmluvné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pravidlá (2016, resp.2017</a:t>
            </a:r>
            <a:r>
              <a:rPr lang="sk-SK" sz="2000" b="1" dirty="0" smtClean="0"/>
              <a:t>)</a:t>
            </a:r>
            <a:endParaRPr lang="sk-SK" sz="2000" b="1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62514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0400" y="928650"/>
            <a:ext cx="7772400" cy="749069"/>
          </a:xfrm>
        </p:spPr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55171" y="180307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Zásady:</a:t>
            </a:r>
          </a:p>
          <a:p>
            <a:pPr marL="0" indent="0">
              <a:buNone/>
            </a:pPr>
            <a:endParaRPr lang="sk-SK" sz="1600" dirty="0" smtClean="0"/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Dôkladné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preštudovanie požiadaviek </a:t>
            </a:r>
          </a:p>
          <a:p>
            <a:endParaRPr lang="sk-SK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pracovanie podporných dokumentov v reálnom čase</a:t>
            </a:r>
          </a:p>
          <a:p>
            <a:endParaRPr lang="sk-SK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Archivácia: papierová forma</a:t>
            </a:r>
          </a:p>
          <a:p>
            <a:pPr marL="0" indent="0">
              <a:buNone/>
            </a:pPr>
            <a:endParaRPr lang="sk-SK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všetkých podporných dokumentoch uviesť: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Logo </a:t>
            </a:r>
            <a:r>
              <a:rPr lang="sk-SK" sz="1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Erasmus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Číslo projektu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Názov 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projektu</a:t>
            </a:r>
            <a:endParaRPr lang="sk-SK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576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8106</TotalTime>
  <Words>805</Words>
  <Application>Microsoft Office PowerPoint</Application>
  <PresentationFormat>On-screen Show (4:3)</PresentationFormat>
  <Paragraphs>349</Paragraphs>
  <Slides>29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Default Design</vt:lpstr>
      <vt:lpstr> </vt:lpstr>
      <vt:lpstr>ZÁVEREČNÁ  SPRÁVA</vt:lpstr>
      <vt:lpstr>Slide 3</vt:lpstr>
      <vt:lpstr>ZÁVEREČNÁ SPRÁVA – PODNETY</vt:lpstr>
      <vt:lpstr>ZÁVEREČNÁ SPRÁVA – PODPORNÉ DOKUMENTY</vt:lpstr>
      <vt:lpstr>ZÁVEREČNÁ SPRÁVA – ČASTÉ CHYBY</vt:lpstr>
      <vt:lpstr> </vt:lpstr>
      <vt:lpstr>PODPORNÉ DOKUMENTY</vt:lpstr>
      <vt:lpstr>PODPORNÉ DOKUMENTY</vt:lpstr>
      <vt:lpstr>PODPORNÉ DOKUMENTY</vt:lpstr>
      <vt:lpstr>PODPORNÉ DOKUMENTY</vt:lpstr>
      <vt:lpstr>PODPORNÉ DOKUMENTY</vt:lpstr>
      <vt:lpstr>PODPORNÉ DOKUMENTY</vt:lpstr>
      <vt:lpstr>PODPORNÉ DOKUMENTY</vt:lpstr>
      <vt:lpstr>PODPORNÉ DOKUMENTY</vt:lpstr>
      <vt:lpstr>PODPORNÉ DOKUMENTY</vt:lpstr>
      <vt:lpstr>PODPORNÉ DOKUMENTY</vt:lpstr>
      <vt:lpstr> </vt:lpstr>
      <vt:lpstr>Slide 19</vt:lpstr>
      <vt:lpstr>Slide 20</vt:lpstr>
      <vt:lpstr>1. RELEVANTNOSŤ  </vt:lpstr>
      <vt:lpstr> 2. KVALITA IMPLEMENTÁCIE PROJEKTU </vt:lpstr>
      <vt:lpstr> 3. KVALITA PROJEKTOVÉHO TÍMU A SPOLUPRÁCE </vt:lpstr>
      <vt:lpstr>4. DOPAD A ŠÍRENIE VÝSLEDKOV I.</vt:lpstr>
      <vt:lpstr>4. DOPAD A ŠÍRENIE VÝSLEDKOV II.</vt:lpstr>
      <vt:lpstr>ZÁVEREČNÁ SPRÁVA – KONTROLY</vt:lpstr>
      <vt:lpstr>ZÁVEREČNÁ SPRÁVA – AUDITY, ARCHIVÁCIA</vt:lpstr>
      <vt:lpstr>Diskusia 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 Radimak</dc:creator>
  <cp:lastModifiedBy>cychova</cp:lastModifiedBy>
  <cp:revision>1151</cp:revision>
  <cp:lastPrinted>2017-04-28T08:36:41Z</cp:lastPrinted>
  <dcterms:created xsi:type="dcterms:W3CDTF">1601-01-01T00:00:00Z</dcterms:created>
  <dcterms:modified xsi:type="dcterms:W3CDTF">2018-06-01T12:58:47Z</dcterms:modified>
</cp:coreProperties>
</file>