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8" r:id="rId2"/>
    <p:sldId id="420" r:id="rId3"/>
    <p:sldId id="422" r:id="rId4"/>
    <p:sldId id="424" r:id="rId5"/>
    <p:sldId id="419" r:id="rId6"/>
    <p:sldId id="319" r:id="rId7"/>
    <p:sldId id="423" r:id="rId8"/>
    <p:sldId id="425" r:id="rId9"/>
    <p:sldId id="429" r:id="rId10"/>
    <p:sldId id="430" r:id="rId11"/>
    <p:sldId id="427" r:id="rId12"/>
    <p:sldId id="300" r:id="rId13"/>
    <p:sldId id="421" r:id="rId14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Vojtkova" initials="AV" lastIdx="3" clrIdx="0"/>
  <p:cmAuthor id="1" name="nada" initials="n" lastIdx="5" clrIdx="1"/>
  <p:cmAuthor id="2" name="roman" initials="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9999"/>
    <a:srgbClr val="FF9999"/>
    <a:srgbClr val="FF5050"/>
    <a:srgbClr val="EDF2A6"/>
    <a:srgbClr val="CCFFCC"/>
    <a:srgbClr val="92D050"/>
    <a:srgbClr val="99FF66"/>
    <a:srgbClr val="0099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7942" autoAdjust="0"/>
  </p:normalViewPr>
  <p:slideViewPr>
    <p:cSldViewPr snapToGrid="0">
      <p:cViewPr varScale="1">
        <p:scale>
          <a:sx n="91" d="100"/>
          <a:sy n="91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64" y="-102"/>
      </p:cViewPr>
      <p:guideLst>
        <p:guide orient="horz" pos="3110"/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4819-436D-4741-9FB5-028E83850E77}" type="datetimeFigureOut">
              <a:rPr lang="sk-SK" smtClean="0"/>
              <a:pPr/>
              <a:t>1.6.2018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61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1261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E814-4131-4CDE-A242-36877B8C35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6644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B18E-524B-42FC-9C0D-F4659143A61D}" type="datetimeFigureOut">
              <a:rPr lang="en-GB" smtClean="0"/>
              <a:pPr/>
              <a:t>01/06/2018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4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4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E457-7350-4FDE-AB4D-77B5CD0AB9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29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7D55-6AD0-4BBF-ABB5-BB3530CA4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52AF-2596-49E5-8395-91766954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736600"/>
            <a:ext cx="1949450" cy="535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736600"/>
            <a:ext cx="5695950" cy="535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AD7B-F324-4864-A3DF-186CCC17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29F2-C7EA-477D-A1DA-A369491E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60D5-9437-40BF-AB7A-A935415F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EA5C-5779-44D6-BD9A-71CEA190A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7651B-3346-4CA3-8BC9-49208B643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0A7D-9B1D-4666-849F-EBAD258C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46EA-CD9F-4E9A-94F4-3E84B8F29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19CE-23CB-48A1-87C3-BC25F5E8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11CA-FCA0-4628-BBD6-88A3307DE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130530"/>
            <a:ext cx="7772400" cy="74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0540D7-4223-42F2-8728-DD6662B1B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aai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3598" y="91233"/>
            <a:ext cx="1276102" cy="453450"/>
          </a:xfrm>
          <a:prstGeom prst="rect">
            <a:avLst/>
          </a:prstGeom>
        </p:spPr>
      </p:pic>
      <p:pic>
        <p:nvPicPr>
          <p:cNvPr id="12" name="Picture 11" descr="Erasmus+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17734" y="1"/>
            <a:ext cx="2226266" cy="635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ll@saaic.sk" TargetMode="External"/><Relationship Id="rId2" Type="http://schemas.openxmlformats.org/officeDocument/2006/relationships/hyperlink" Target="http://www.erasmusplus.sk/E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5689" y="814039"/>
            <a:ext cx="8693834" cy="5553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Mobility </a:t>
            </a:r>
            <a:r>
              <a:rPr lang="sk-SK" sz="4000" b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Tool</a:t>
            </a:r>
            <a:r>
              <a:rPr lang="sk-SK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endParaRPr lang="sk-SK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sk-SK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predkladanie priebežných a záverečných správ </a:t>
            </a:r>
            <a: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</a:b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>KA2 – Strategické</a:t>
            </a:r>
            <a:r>
              <a:rPr kumimoji="0" lang="sk-SK" sz="3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> partnerstvá</a:t>
            </a:r>
            <a: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>(inštruktážny seminár)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Košice, 22. 5. 2018</a:t>
            </a:r>
          </a:p>
          <a:p>
            <a:pPr algn="ctr" eaLnBrk="1" hangingPunct="1"/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Zvolen, 23. 5. </a:t>
            </a: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2018</a:t>
            </a:r>
          </a:p>
          <a:p>
            <a:pPr algn="ctr" eaLnBrk="1" hangingPunct="1"/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Bratislava, 31. 5. 2018</a:t>
            </a:r>
            <a:endParaRPr lang="sk-SK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Bratislava, 21. 6.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Zuzana\Desktop\ERASMUS+\POHODA2018.jpg"/>
          <p:cNvPicPr>
            <a:picLocks noChangeAspect="1" noChangeArrowheads="1"/>
          </p:cNvPicPr>
          <p:nvPr/>
        </p:nvPicPr>
        <p:blipFill>
          <a:blip r:embed="rId2" cstate="print"/>
          <a:srcRect l="5204" t="4596" r="8935" b="2565"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noFill/>
        </p:spPr>
      </p:pic>
      <p:pic>
        <p:nvPicPr>
          <p:cNvPr id="10245" name="Picture 5" descr="C:\Users\Zuzana\Desktop\ERASMUS+\POHODA2017\Pohoda_3.jpg"/>
          <p:cNvPicPr>
            <a:picLocks noChangeAspect="1" noChangeArrowheads="1"/>
          </p:cNvPicPr>
          <p:nvPr/>
        </p:nvPicPr>
        <p:blipFill>
          <a:blip r:embed="rId3" cstate="print"/>
          <a:srcRect l="17742" t="16349" b="11248"/>
          <a:stretch>
            <a:fillRect/>
          </a:stretch>
        </p:blipFill>
        <p:spPr bwMode="auto">
          <a:xfrm>
            <a:off x="5471592" y="0"/>
            <a:ext cx="3672408" cy="4464496"/>
          </a:xfrm>
          <a:prstGeom prst="rect">
            <a:avLst/>
          </a:prstGeom>
          <a:noFill/>
        </p:spPr>
      </p:pic>
      <p:pic>
        <p:nvPicPr>
          <p:cNvPr id="10244" name="Picture 4" descr="C:\Users\Zuzana\Desktop\ERASMUS+\POHODA2017\Pohoda_5.jpg"/>
          <p:cNvPicPr>
            <a:picLocks noChangeAspect="1" noChangeArrowheads="1"/>
          </p:cNvPicPr>
          <p:nvPr/>
        </p:nvPicPr>
        <p:blipFill>
          <a:blip r:embed="rId4" cstate="print"/>
          <a:srcRect l="9692" t="5452"/>
          <a:stretch>
            <a:fillRect/>
          </a:stretch>
        </p:blipFill>
        <p:spPr bwMode="auto">
          <a:xfrm>
            <a:off x="3131840" y="0"/>
            <a:ext cx="2683817" cy="3746442"/>
          </a:xfrm>
          <a:prstGeom prst="rect">
            <a:avLst/>
          </a:prstGeom>
          <a:noFill/>
        </p:spPr>
      </p:pic>
      <p:pic>
        <p:nvPicPr>
          <p:cNvPr id="10246" name="Picture 6" descr="C:\Users\Zuzana\Desktop\ERASMUS+\POHODA2017\Pohoda_4.jpg"/>
          <p:cNvPicPr>
            <a:picLocks noChangeAspect="1" noChangeArrowheads="1"/>
          </p:cNvPicPr>
          <p:nvPr/>
        </p:nvPicPr>
        <p:blipFill>
          <a:blip r:embed="rId5" cstate="print"/>
          <a:srcRect l="10901" r="10068" b="14465"/>
          <a:stretch>
            <a:fillRect/>
          </a:stretch>
        </p:blipFill>
        <p:spPr bwMode="auto">
          <a:xfrm>
            <a:off x="3131840" y="3501008"/>
            <a:ext cx="6012160" cy="3356992"/>
          </a:xfrm>
          <a:prstGeom prst="rect">
            <a:avLst/>
          </a:prstGeom>
          <a:noFill/>
        </p:spPr>
      </p:pic>
      <p:sp>
        <p:nvSpPr>
          <p:cNvPr id="9" name="Ovál 8"/>
          <p:cNvSpPr/>
          <p:nvPr/>
        </p:nvSpPr>
        <p:spPr>
          <a:xfrm>
            <a:off x="-252536" y="5805264"/>
            <a:ext cx="1691680" cy="105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5" y="998112"/>
            <a:ext cx="8380141" cy="5168511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rgbClr val="C00000"/>
                </a:solidFill>
                <a:latin typeface="Calibri" panose="020F0502020204030204" pitchFamily="34" charset="0"/>
              </a:rPr>
              <a:t>Erasmus+ - aktuálne výzvy </a:t>
            </a:r>
          </a:p>
          <a:p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sk-SK" sz="2600" b="1" dirty="0" err="1">
                <a:latin typeface="Calibri" panose="020F0502020204030204" pitchFamily="34" charset="0"/>
              </a:rPr>
              <a:t>Brexit</a:t>
            </a:r>
            <a:r>
              <a:rPr lang="sk-SK" sz="2600" b="1" dirty="0">
                <a:latin typeface="Calibri" panose="020F0502020204030204" pitchFamily="34" charset="0"/>
              </a:rPr>
              <a:t> </a:t>
            </a:r>
          </a:p>
          <a:p>
            <a:r>
              <a:rPr lang="sk-SK" sz="2600" b="1" dirty="0">
                <a:latin typeface="Calibri" panose="020F0502020204030204" pitchFamily="34" charset="0"/>
              </a:rPr>
              <a:t>Turecko</a:t>
            </a:r>
          </a:p>
          <a:p>
            <a:r>
              <a:rPr lang="sk-SK" sz="2600" b="1" dirty="0">
                <a:latin typeface="Calibri" panose="020F0502020204030204" pitchFamily="34" charset="0"/>
              </a:rPr>
              <a:t>GDPR </a:t>
            </a:r>
            <a:r>
              <a:rPr lang="sk-SK" sz="2600" dirty="0">
                <a:latin typeface="Calibri" panose="020F0502020204030204" pitchFamily="34" charset="0"/>
              </a:rPr>
              <a:t>- Nariadenie Európskeho parlamentu a Rady 2016/679 z 27. apríla 2016 o ochrane fyzických osôb pri spracúvaní osobných údajov a o voľnom pohybe takýchto údajov, ktorým sa zrušuje smernica 95/46/ES – </a:t>
            </a:r>
            <a:r>
              <a:rPr lang="sk-SK" sz="2600" b="1" dirty="0">
                <a:latin typeface="Calibri" panose="020F0502020204030204" pitchFamily="34" charset="0"/>
              </a:rPr>
              <a:t>25.5.2018</a:t>
            </a:r>
          </a:p>
          <a:p>
            <a:pPr marL="0" indent="0">
              <a:buNone/>
            </a:pPr>
            <a:endParaRPr lang="sk-SK" sz="2600" b="1" dirty="0">
              <a:latin typeface="Calibri" panose="020F0502020204030204" pitchFamily="34" charset="0"/>
            </a:endParaRPr>
          </a:p>
          <a:p>
            <a:r>
              <a:rPr lang="sk-SK" sz="2600" b="1" dirty="0">
                <a:latin typeface="Calibri" panose="020F0502020204030204" pitchFamily="34" charset="0"/>
              </a:rPr>
              <a:t>Príprava MFF a nového programu po roku 2020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22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SAAIC - Národná agentúra programu Erasmus+ </a:t>
            </a:r>
            <a:br>
              <a:rPr lang="sk-SK" sz="24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</a:br>
            <a:r>
              <a:rPr lang="sk-SK" sz="24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pre vzdelávanie a odbornú prípravu</a:t>
            </a:r>
            <a:endParaRPr lang="sk-SK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5312" y="1918732"/>
            <a:ext cx="7992888" cy="4154016"/>
          </a:xfrm>
        </p:spPr>
        <p:txBody>
          <a:bodyPr>
            <a:normAutofit fontScale="92500" lnSpcReduction="20000"/>
          </a:bodyPr>
          <a:lstStyle/>
          <a:p>
            <a:r>
              <a:rPr lang="sk-SK" sz="30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Odbor propagácie, prípravy a monitorovania projektov</a:t>
            </a:r>
            <a:endParaRPr lang="sk-SK" sz="3000" dirty="0">
              <a:solidFill>
                <a:srgbClr val="C0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30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  <a:sym typeface="Wingdings"/>
              </a:rPr>
              <a:t>  </a:t>
            </a:r>
            <a:r>
              <a:rPr lang="sk-SK" sz="3000" b="1" dirty="0" err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erasmusplus@saaic.sk</a:t>
            </a:r>
            <a:endParaRPr lang="sk-SK" sz="3000" b="1" dirty="0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endParaRPr lang="sk-SK" sz="3000" b="1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30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Odbor financovania a kontroly projektov</a:t>
            </a:r>
          </a:p>
          <a:p>
            <a:r>
              <a:rPr lang="sk-SK" sz="30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  <a:sym typeface="Wingdings"/>
              </a:rPr>
              <a:t></a:t>
            </a:r>
            <a:r>
              <a:rPr lang="sk-SK" sz="30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sk-SK" sz="3000" b="1" dirty="0" err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backoffice@saaic.sk</a:t>
            </a:r>
            <a:endParaRPr lang="sk-SK" sz="3000" b="1" dirty="0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</a:pPr>
            <a:r>
              <a:rPr lang="sk-SK" sz="3000" b="1" dirty="0">
                <a:solidFill>
                  <a:schemeClr val="accent6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algn="l">
              <a:lnSpc>
                <a:spcPct val="80000"/>
              </a:lnSpc>
            </a:pPr>
            <a:endParaRPr lang="sk-SK" sz="2200" b="1" dirty="0">
              <a:solidFill>
                <a:schemeClr val="accent6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</a:pPr>
            <a:r>
              <a:rPr lang="sk-SK" sz="2200" b="1" dirty="0">
                <a:solidFill>
                  <a:schemeClr val="accent6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</a:t>
            </a:r>
            <a:r>
              <a:rPr lang="sk-SK" sz="2200" b="1" dirty="0" err="1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Erasmusplus</a:t>
            </a:r>
            <a:r>
              <a:rPr lang="sk-SK" sz="2200" b="1" dirty="0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SK</a:t>
            </a:r>
          </a:p>
          <a:p>
            <a:pPr algn="l">
              <a:lnSpc>
                <a:spcPct val="80000"/>
              </a:lnSpc>
            </a:pP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- informácie o programe Erasmus+</a:t>
            </a:r>
          </a:p>
          <a:p>
            <a:pPr algn="l">
              <a:lnSpc>
                <a:spcPct val="80000"/>
              </a:lnSpc>
            </a:pP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- výzvy, odkazy, informačné semináre</a:t>
            </a:r>
          </a:p>
          <a:p>
            <a:pPr algn="l">
              <a:lnSpc>
                <a:spcPct val="80000"/>
              </a:lnSpc>
            </a:pP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- zaujímavosti</a:t>
            </a:r>
            <a:endParaRPr lang="sk-SK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1746" y="4992773"/>
            <a:ext cx="546691" cy="5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87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7521D-59ED-4AF3-A0ED-077739EE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4400" b="1" dirty="0">
                <a:latin typeface="Calibri" panose="020F0502020204030204" pitchFamily="34" charset="0"/>
              </a:rPr>
              <a:t>Ďakujem za pozornosť!</a:t>
            </a: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</a:rPr>
              <a:t>Ing. Eva Bikárová</a:t>
            </a: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</a:rPr>
              <a:t>eva.bikarova@saaic.sk</a:t>
            </a:r>
          </a:p>
        </p:txBody>
      </p:sp>
    </p:spTree>
    <p:extLst>
      <p:ext uri="{BB962C8B-B14F-4D97-AF65-F5344CB8AC3E}">
        <p14:creationId xmlns:p14="http://schemas.microsoft.com/office/powerpoint/2010/main" xmlns="" val="429248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AF2D-4405-4E45-8FEA-54ED7D9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9" y="762000"/>
            <a:ext cx="7772400" cy="749069"/>
          </a:xfrm>
        </p:spPr>
        <p:txBody>
          <a:bodyPr/>
          <a:lstStyle/>
          <a:p>
            <a:r>
              <a:rPr lang="sk-SK" sz="32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Program inštruktážneho seminára</a:t>
            </a:r>
            <a:endParaRPr lang="sk-SK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59" y="1511069"/>
            <a:ext cx="8346689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8:45 – 9:00      Úvod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9:00 – 9:15      Predkladanie záverečných správ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9:15 – 9:50      Mobility tool a diseminačná platforma 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výsledkov Erasmus+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sk-SK" sz="2400" dirty="0">
              <a:solidFill>
                <a:srgbClr val="0033CC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9:50 – 10:05    Prestávka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sk-SK" sz="2400" dirty="0">
              <a:solidFill>
                <a:srgbClr val="0033CC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10:05 – 10:40   Podporné dokumenty, príklady a hodnotenie 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záverečných správ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10:40 – 10:45  Kontroly a audity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10:45 – 11:15  Diskusia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6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AF2D-4405-4E45-8FEA-54ED7D9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9" y="762000"/>
            <a:ext cx="7772400" cy="749069"/>
          </a:xfrm>
        </p:spPr>
        <p:txBody>
          <a:bodyPr/>
          <a:lstStyle/>
          <a:p>
            <a:r>
              <a:rPr lang="sk-SK" sz="32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Program inštruktážneho seminára</a:t>
            </a:r>
            <a:endParaRPr lang="sk-SK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59" y="1845606"/>
            <a:ext cx="8346689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12:00 – 12:15    Úvod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12:15 – 12:35    Predkladanie priebežných správ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12:35 – 13:00    Mobility tool+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sk-SK" sz="2400" dirty="0">
              <a:solidFill>
                <a:srgbClr val="0033CC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13:00 – 13:15    Prestávka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sk-SK" sz="2400" dirty="0">
              <a:solidFill>
                <a:srgbClr val="0033CC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13:15 -  13:40    Podporné dokumenty a príklady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13:40 – 13:50    Kontroly a audity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13:50 – 14:30    Diskusia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61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AF2D-4405-4E45-8FEA-54ED7D9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9" y="762000"/>
            <a:ext cx="7772400" cy="749069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</a:rPr>
              <a:t>Aktivity národnej agentúry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ADD3AB-50F7-4362-BF7A-CF9EB84AB9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19" y="1511069"/>
            <a:ext cx="8430321" cy="47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07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AF2D-4405-4E45-8FEA-54ED7D9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9" y="762000"/>
            <a:ext cx="7772400" cy="749069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</a:rPr>
              <a:t>Ďalšie zdroje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73" y="151106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www.erasmusplus.sk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Knižnica – Publikácie: 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• </a:t>
            </a: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Erasmus+ for Schools 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    - brožúrka o možnostiach zapojenia sa škôl do Erasmus+ 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• </a:t>
            </a: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A Practical Guide for School Leaders 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• </a:t>
            </a: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Building a culture of inclusion through eTwinning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12F35C-5965-4DC6-B939-83EEEDF04D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673" y="1591171"/>
            <a:ext cx="1972024" cy="27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1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8" y="67147"/>
            <a:ext cx="77724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1000" dirty="0">
                <a:solidFill>
                  <a:schemeClr val="accent3"/>
                </a:solidFill>
                <a:latin typeface="Calibri" panose="020F0502020204030204" pitchFamily="34" charset="0"/>
                <a:cs typeface="Tahoma" pitchFamily="34" charset="0"/>
              </a:rPr>
              <a:t>.</a:t>
            </a:r>
            <a:r>
              <a:rPr lang="sk-SK" sz="3500" b="1" dirty="0" err="1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European</a:t>
            </a:r>
            <a:r>
              <a:rPr lang="sk-SK" sz="3500" b="1" dirty="0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sk-SK" sz="3500" b="1" dirty="0" err="1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Language</a:t>
            </a:r>
            <a:r>
              <a:rPr lang="sk-SK" sz="3500" b="1" dirty="0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sk-SK" sz="3500" b="1" dirty="0" err="1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Label</a:t>
            </a:r>
            <a:endParaRPr lang="sk-SK" sz="3500" b="1" dirty="0">
              <a:solidFill>
                <a:srgbClr val="0033CC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4752528" cy="489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sz="2600" b="1" dirty="0">
                <a:latin typeface="Calibri" panose="020F0502020204030204" pitchFamily="34" charset="0"/>
              </a:rPr>
              <a:t>„Výzva 2018“ </a:t>
            </a:r>
            <a:r>
              <a:rPr lang="sk-SK" sz="1800" dirty="0">
                <a:latin typeface="Calibri" panose="020F0502020204030204" pitchFamily="34" charset="0"/>
              </a:rPr>
              <a:t>zverejnená:</a:t>
            </a:r>
          </a:p>
          <a:p>
            <a:pPr>
              <a:buNone/>
            </a:pPr>
            <a:r>
              <a:rPr lang="sk-SK" sz="1800" u="sng" dirty="0">
                <a:latin typeface="Calibri" panose="020F0502020204030204" pitchFamily="34" charset="0"/>
                <a:hlinkClick r:id="rId2"/>
              </a:rPr>
              <a:t>http://www.erasmusplus.sk/ELL/</a:t>
            </a:r>
            <a:endParaRPr lang="sk-SK" sz="1800" u="sng" dirty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latin typeface="Calibri" panose="020F0502020204030204" pitchFamily="34" charset="0"/>
              </a:rPr>
              <a:t>znenie Výzvy 2018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latin typeface="Calibri" panose="020F0502020204030204" pitchFamily="34" charset="0"/>
              </a:rPr>
              <a:t>formulár prihlášky 2018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latin typeface="Calibri" panose="020F0502020204030204" pitchFamily="34" charset="0"/>
              </a:rPr>
              <a:t>Európske priority pre r. 2018</a:t>
            </a:r>
          </a:p>
          <a:p>
            <a:pPr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sk-SK" sz="1800" dirty="0">
                <a:latin typeface="Calibri" panose="020F0502020204030204" pitchFamily="34" charset="0"/>
              </a:rPr>
              <a:t>Termín:    </a:t>
            </a:r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1. 7. 2018  </a:t>
            </a:r>
          </a:p>
          <a:p>
            <a:pPr>
              <a:buNone/>
            </a:pPr>
            <a:r>
              <a:rPr lang="sk-SK" sz="1800" dirty="0" err="1">
                <a:latin typeface="Calibri" panose="020F0502020204030204" pitchFamily="34" charset="0"/>
              </a:rPr>
              <a:t>Info</a:t>
            </a:r>
            <a:r>
              <a:rPr lang="sk-SK" sz="1800" dirty="0">
                <a:latin typeface="Calibri" panose="020F0502020204030204" pitchFamily="34" charset="0"/>
              </a:rPr>
              <a:t>:   </a:t>
            </a:r>
            <a:r>
              <a:rPr lang="sk-SK" sz="1800" dirty="0" err="1">
                <a:latin typeface="Calibri" panose="020F0502020204030204" pitchFamily="34" charset="0"/>
                <a:hlinkClick r:id="rId3"/>
              </a:rPr>
              <a:t>ell@saaic.sk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</a:p>
          <a:p>
            <a:endParaRPr lang="sk-SK" sz="1700" b="1" dirty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1700" b="1" dirty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17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sk-SK" sz="1900" b="1" dirty="0">
                <a:latin typeface="Calibri" panose="020F0502020204030204" pitchFamily="34" charset="0"/>
              </a:rPr>
              <a:t>Databáza:</a:t>
            </a:r>
          </a:p>
          <a:p>
            <a:r>
              <a:rPr lang="sk-SK" sz="1900" b="1" dirty="0">
                <a:latin typeface="Calibri" panose="020F0502020204030204" pitchFamily="34" charset="0"/>
              </a:rPr>
              <a:t>elektronická databáza projektov ocenených Európskou značkou pre jazyky </a:t>
            </a:r>
            <a:endParaRPr lang="sk-SK" sz="1900" dirty="0">
              <a:latin typeface="Calibri" panose="020F0502020204030204" pitchFamily="34" charset="0"/>
            </a:endParaRPr>
          </a:p>
          <a:p>
            <a:r>
              <a:rPr lang="sk-SK" sz="1900" b="1" dirty="0">
                <a:latin typeface="Calibri" panose="020F0502020204030204" pitchFamily="34" charset="0"/>
              </a:rPr>
              <a:t>v 24 jazykoch </a:t>
            </a:r>
          </a:p>
          <a:p>
            <a:r>
              <a:rPr lang="sk-SK" sz="1900" b="1" dirty="0">
                <a:latin typeface="Calibri" panose="020F0502020204030204" pitchFamily="34" charset="0"/>
              </a:rPr>
              <a:t>vyhľadávacie kritériá: rok ocenenia, krajina, oblasť vzdelávania, pedagogická téma, cieľový jazyk</a:t>
            </a:r>
          </a:p>
        </p:txBody>
      </p:sp>
      <p:pic>
        <p:nvPicPr>
          <p:cNvPr id="7173" name="Picture 4" descr="ELL.jpg"/>
          <p:cNvPicPr>
            <a:picLocks noChangeAspect="1"/>
          </p:cNvPicPr>
          <p:nvPr/>
        </p:nvPicPr>
        <p:blipFill>
          <a:blip r:embed="rId4" cstate="print"/>
          <a:srcRect l="20670" t="8488" r="22147" b="16240"/>
          <a:stretch>
            <a:fillRect/>
          </a:stretch>
        </p:blipFill>
        <p:spPr bwMode="auto">
          <a:xfrm>
            <a:off x="5436096" y="1196752"/>
            <a:ext cx="32115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11275" y="6264275"/>
            <a:ext cx="72691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1800" i="1" dirty="0">
                <a:solidFill>
                  <a:srgbClr val="0033CC"/>
                </a:solidFill>
                <a:latin typeface="+mj-lt"/>
              </a:rPr>
              <a:t>http://ec.europa.eu/education/initiatives/language-label_en</a:t>
            </a:r>
          </a:p>
        </p:txBody>
      </p:sp>
    </p:spTree>
    <p:extLst>
      <p:ext uri="{BB962C8B-B14F-4D97-AF65-F5344CB8AC3E}">
        <p14:creationId xmlns:p14="http://schemas.microsoft.com/office/powerpoint/2010/main" xmlns="" val="48447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5" y="998112"/>
            <a:ext cx="8380141" cy="5168511"/>
          </a:xfrm>
        </p:spPr>
        <p:txBody>
          <a:bodyPr/>
          <a:lstStyle/>
          <a:p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TCA kontaktné semináre a konferencie v zahraničí</a:t>
            </a:r>
          </a:p>
          <a:p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Kontaktný seminár v Bratislave – školské vzdelávanie: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200" b="1" dirty="0">
                <a:latin typeface="Calibri" panose="020F0502020204030204" pitchFamily="34" charset="0"/>
              </a:rPr>
              <a:t>„Inclusive education – a road to social inclusion”</a:t>
            </a:r>
          </a:p>
          <a:p>
            <a:pPr marL="0" indent="0" algn="ctr">
              <a:buNone/>
            </a:pPr>
            <a:r>
              <a:rPr lang="en-US" sz="2200" dirty="0">
                <a:latin typeface="Calibri" panose="020F0502020204030204" pitchFamily="34" charset="0"/>
              </a:rPr>
              <a:t>Bratislava, </a:t>
            </a:r>
            <a:r>
              <a:rPr lang="sk-SK" sz="2200" dirty="0">
                <a:latin typeface="Calibri" panose="020F0502020204030204" pitchFamily="34" charset="0"/>
              </a:rPr>
              <a:t>12. – 14. septembra 2018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33CC"/>
                </a:solidFill>
                <a:latin typeface="Calibri" panose="020F0502020204030204" pitchFamily="34" charset="0"/>
              </a:rPr>
              <a:t>http://www.erasmusplus.sk/TCA/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European VET Skills Week- Európsky týždeň odborných zručností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http://www.erasmusplus.sk/vsw/</a:t>
            </a:r>
          </a:p>
          <a:p>
            <a:pPr marL="0" indent="0" algn="ctr">
              <a:buNone/>
            </a:pPr>
            <a:r>
              <a:rPr lang="sk-SK" sz="2200" dirty="0">
                <a:latin typeface="Calibri" panose="020F0502020204030204" pitchFamily="34" charset="0"/>
              </a:rPr>
              <a:t>- podmienky súťaže a termíny budú vyhlásené v auguste</a:t>
            </a:r>
          </a:p>
        </p:txBody>
      </p:sp>
    </p:spTree>
    <p:extLst>
      <p:ext uri="{BB962C8B-B14F-4D97-AF65-F5344CB8AC3E}">
        <p14:creationId xmlns:p14="http://schemas.microsoft.com/office/powerpoint/2010/main" xmlns="" val="82039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26" y="844744"/>
            <a:ext cx="8380141" cy="5168511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rgbClr val="C00000"/>
                </a:solidFill>
                <a:latin typeface="Calibri" panose="020F0502020204030204" pitchFamily="34" charset="0"/>
              </a:rPr>
              <a:t>„Role Models“ </a:t>
            </a:r>
          </a:p>
          <a:p>
            <a:pPr marL="0" indent="0" algn="ctr">
              <a:buNone/>
            </a:pPr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k-SK" sz="1800" b="1" dirty="0">
                <a:latin typeface="Calibri" panose="020F0502020204030204" pitchFamily="34" charset="0"/>
              </a:rPr>
              <a:t>Sieť Inšpiratívne vzory – nová iniciatíva Európskej komisie</a:t>
            </a:r>
          </a:p>
          <a:p>
            <a:pPr>
              <a:buFontTx/>
              <a:buChar char="-"/>
            </a:pPr>
            <a:r>
              <a:rPr lang="sk-SK" sz="1800" dirty="0">
                <a:latin typeface="Calibri" panose="020F0502020204030204" pitchFamily="34" charset="0"/>
              </a:rPr>
              <a:t>jedným z hlavných cieľov iniciatívy Európskej komisie je zabrániť vylúčeniu mladých ľudí zo spoločnosti, podporiť ich inklúziu a propagovať spoločné vlastníctvo EÚ hodnôt tým, že sa sprostredkujú priame kontakty s „inšpiratívnymi vzormi“.</a:t>
            </a:r>
          </a:p>
          <a:p>
            <a:pPr>
              <a:buFontTx/>
              <a:buChar char="-"/>
            </a:pPr>
            <a:endParaRPr lang="sk-S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</a:rPr>
              <a:t>Partneri: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Future generation: </a:t>
            </a:r>
            <a:r>
              <a:rPr lang="sk-SK" sz="1800" dirty="0">
                <a:solidFill>
                  <a:srgbClr val="0033CC"/>
                </a:solidFill>
                <a:latin typeface="Calibri" panose="020F0502020204030204" pitchFamily="34" charset="0"/>
              </a:rPr>
              <a:t>http://futuregenerationeurope.eu/rolemodels/ 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Eduma: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33CC"/>
                </a:solidFill>
                <a:latin typeface="Calibri" panose="020F0502020204030204" pitchFamily="34" charset="0"/>
              </a:rPr>
              <a:t>http://eduma.sk/ </a:t>
            </a: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dirty="0">
                <a:latin typeface="Calibri" panose="020F0502020204030204" pitchFamily="34" charset="0"/>
              </a:rPr>
              <a:t>- diskusie s inšpiratívnymi ľuďmi na stredných školách, živé knižnice, atď.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Kontakt: </a:t>
            </a: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alena.stefanikova@saaic.sk </a:t>
            </a:r>
          </a:p>
        </p:txBody>
      </p:sp>
    </p:spTree>
    <p:extLst>
      <p:ext uri="{BB962C8B-B14F-4D97-AF65-F5344CB8AC3E}">
        <p14:creationId xmlns:p14="http://schemas.microsoft.com/office/powerpoint/2010/main" xmlns="" val="215415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5" y="1072756"/>
            <a:ext cx="8380141" cy="5168511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Ďalšie aktivity a EÚ kampane: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Festival POHODA </a:t>
            </a:r>
            <a:r>
              <a:rPr lang="sk-SK" sz="2400" dirty="0">
                <a:latin typeface="Calibri" panose="020F0502020204030204" pitchFamily="34" charset="0"/>
              </a:rPr>
              <a:t>(5.-7.7.2018)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#</a:t>
            </a:r>
            <a:r>
              <a:rPr lang="sk-SK" sz="2400" b="1" dirty="0" err="1">
                <a:latin typeface="Calibri" panose="020F0502020204030204" pitchFamily="34" charset="0"/>
              </a:rPr>
              <a:t>ErasmusDays</a:t>
            </a:r>
            <a:r>
              <a:rPr lang="sk-SK" sz="2400" b="1" dirty="0">
                <a:latin typeface="Calibri" panose="020F0502020204030204" pitchFamily="34" charset="0"/>
              </a:rPr>
              <a:t> </a:t>
            </a:r>
            <a:r>
              <a:rPr lang="sk-SK" sz="2400" dirty="0">
                <a:latin typeface="Calibri" panose="020F0502020204030204" pitchFamily="34" charset="0"/>
              </a:rPr>
              <a:t>– 12. - 13. október 2018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b="1" dirty="0">
                <a:latin typeface="Calibri" panose="020F0502020204030204" pitchFamily="34" charset="0"/>
              </a:rPr>
              <a:t>Kampaň #</a:t>
            </a:r>
            <a:r>
              <a:rPr lang="sk-SK" sz="2400" b="1" dirty="0" err="1">
                <a:latin typeface="Calibri" panose="020F0502020204030204" pitchFamily="34" charset="0"/>
              </a:rPr>
              <a:t>EUandME</a:t>
            </a:r>
            <a:r>
              <a:rPr lang="sk-SK" sz="2400" b="1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       https://europa.eu/euandme/sk/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2018 – Európsky rok kultúrneho dedičstva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Tematické a Informačné semináre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dirty="0">
                <a:latin typeface="Calibri" panose="020F0502020204030204" pitchFamily="34" charset="0"/>
              </a:rPr>
              <a:t>     </a:t>
            </a:r>
          </a:p>
          <a:p>
            <a:endParaRPr lang="sk-SK" sz="20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Zuzana\Desktop\ERASMUS+\EYCH2018_Logos_Turquoise-SK-300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724" y="1859687"/>
            <a:ext cx="2518501" cy="1913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74271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7825</TotalTime>
  <Words>494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Program inštruktážneho seminára</vt:lpstr>
      <vt:lpstr>Program inštruktážneho seminára</vt:lpstr>
      <vt:lpstr>Aktivity národnej agentúry  </vt:lpstr>
      <vt:lpstr>Ďalšie zdroje </vt:lpstr>
      <vt:lpstr>.European Language Label</vt:lpstr>
      <vt:lpstr>Slide 7</vt:lpstr>
      <vt:lpstr>Slide 8</vt:lpstr>
      <vt:lpstr>Slide 9</vt:lpstr>
      <vt:lpstr>Slide 10</vt:lpstr>
      <vt:lpstr>Slide 11</vt:lpstr>
      <vt:lpstr>SAAIC - Národná agentúra programu Erasmus+  pre vzdelávanie a odbornú prípravu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Radimak</dc:creator>
  <cp:lastModifiedBy>eva</cp:lastModifiedBy>
  <cp:revision>1144</cp:revision>
  <cp:lastPrinted>2017-04-28T08:36:41Z</cp:lastPrinted>
  <dcterms:created xsi:type="dcterms:W3CDTF">1601-01-01T00:00:00Z</dcterms:created>
  <dcterms:modified xsi:type="dcterms:W3CDTF">2018-06-01T13:23:40Z</dcterms:modified>
</cp:coreProperties>
</file>