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65" r:id="rId5"/>
    <p:sldId id="259" r:id="rId6"/>
    <p:sldId id="266" r:id="rId7"/>
    <p:sldId id="314" r:id="rId8"/>
    <p:sldId id="267" r:id="rId9"/>
    <p:sldId id="313" r:id="rId10"/>
    <p:sldId id="268" r:id="rId11"/>
    <p:sldId id="308" r:id="rId12"/>
    <p:sldId id="312" r:id="rId13"/>
    <p:sldId id="269" r:id="rId14"/>
    <p:sldId id="270" r:id="rId15"/>
    <p:sldId id="273" r:id="rId16"/>
    <p:sldId id="299" r:id="rId17"/>
    <p:sldId id="298" r:id="rId18"/>
    <p:sldId id="309" r:id="rId19"/>
    <p:sldId id="300" r:id="rId20"/>
    <p:sldId id="301" r:id="rId21"/>
    <p:sldId id="302" r:id="rId22"/>
    <p:sldId id="303" r:id="rId23"/>
    <p:sldId id="310" r:id="rId24"/>
    <p:sldId id="30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CC99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6" autoAdjust="0"/>
    <p:restoredTop sz="94660"/>
  </p:normalViewPr>
  <p:slideViewPr>
    <p:cSldViewPr snapToGrid="0">
      <p:cViewPr>
        <p:scale>
          <a:sx n="75" d="100"/>
          <a:sy n="75" d="100"/>
        </p:scale>
        <p:origin x="-1422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205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5FA9D-24F1-46AC-9523-0E7B1AC2A138}" type="datetimeFigureOut">
              <a:rPr lang="sk-SK" smtClean="0"/>
              <a:pPr/>
              <a:t>6.6.2017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281F4-2C8E-4656-BC02-9AB3AE3774A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791DA49C-E06F-4C0B-BEBE-B56096F383EE}" type="datetimeFigureOut">
              <a:rPr lang="en-GB"/>
              <a:pPr>
                <a:defRPr/>
              </a:pPr>
              <a:t>06/06/2017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5CBA75E-0DB5-4ECA-940B-EC1BE4BDBED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7D044-0170-4E54-8A06-19B29FE9E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12C8C-691D-4F05-B678-81EE8CFF60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51DFB-B4C2-4F09-8903-28C83EEA5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7DB36-FFE6-4F18-B5AF-D84C1812CF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F8546-A1D5-4D49-B09A-A5E602CDA3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622F9-4666-4BDC-97B4-E9A17B989F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FE89-1447-46D9-B4D3-669B57B362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64EFD-98B1-4F00-ADBE-5A5846629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03EC7-6988-4824-B138-4783E172F9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64B7A-B150-4E75-8A43-EBDECDA9F9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E7214-32A0-47AD-A1C4-8343B2A139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3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sk-SK" smtClean="0"/>
              <a:t>22.11.2013, Bratislava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7F69A0E-F978-49CE-A537-EC932EA11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9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907704" y="6309320"/>
            <a:ext cx="864096" cy="307048"/>
          </a:xfrm>
          <a:prstGeom prst="rect">
            <a:avLst/>
          </a:prstGeom>
        </p:spPr>
      </p:pic>
      <p:pic>
        <p:nvPicPr>
          <p:cNvPr id="11" name="Picture 10" descr="30_rokov_300dpi_png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740352" y="5445224"/>
            <a:ext cx="1296886" cy="1296886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251520" y="6237312"/>
            <a:ext cx="1512551" cy="4320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backoffice@saaic.sk" TargetMode="External"/><Relationship Id="rId2" Type="http://schemas.openxmlformats.org/officeDocument/2006/relationships/hyperlink" Target="http://www.erasmusplus.sk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asmusplus.s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977900"/>
          </a:xfrm>
        </p:spPr>
        <p:txBody>
          <a:bodyPr/>
          <a:lstStyle/>
          <a:p>
            <a:pPr eaLnBrk="1" hangingPunct="1"/>
            <a:r>
              <a:rPr lang="sk-SK" sz="6600" b="1" dirty="0" err="1" smtClean="0">
                <a:solidFill>
                  <a:srgbClr val="002060"/>
                </a:solidFill>
              </a:rPr>
              <a:t>Erasmus</a:t>
            </a:r>
            <a:r>
              <a:rPr lang="sk-SK" sz="6600" b="1" dirty="0" smtClean="0">
                <a:solidFill>
                  <a:srgbClr val="002060"/>
                </a:solidFill>
              </a:rPr>
              <a:t>+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171700"/>
            <a:ext cx="8648700" cy="2362200"/>
          </a:xfrm>
        </p:spPr>
        <p:txBody>
          <a:bodyPr/>
          <a:lstStyle/>
          <a:p>
            <a:pPr eaLnBrk="1" hangingPunct="1"/>
            <a:r>
              <a:rPr lang="sk-SK" sz="3600" b="1" dirty="0" smtClean="0">
                <a:solidFill>
                  <a:srgbClr val="002060"/>
                </a:solidFill>
              </a:rPr>
              <a:t>Kľúčová akcia 1- Vzdelávacia mobilita jednotlivcov </a:t>
            </a:r>
          </a:p>
          <a:p>
            <a:pPr eaLnBrk="1" hangingPunct="1"/>
            <a:r>
              <a:rPr lang="sk-SK" sz="2400" b="1" dirty="0" smtClean="0">
                <a:solidFill>
                  <a:srgbClr val="002060"/>
                </a:solidFill>
              </a:rPr>
              <a:t>Školské vzdelávanie</a:t>
            </a:r>
          </a:p>
          <a:p>
            <a:pPr eaLnBrk="1" hangingPunct="1"/>
            <a:r>
              <a:rPr lang="sk-SK" sz="2400" b="1" dirty="0" smtClean="0">
                <a:solidFill>
                  <a:srgbClr val="002060"/>
                </a:solidFill>
              </a:rPr>
              <a:t>Odborné vzdelávanie a príprava</a:t>
            </a:r>
          </a:p>
          <a:p>
            <a:pPr eaLnBrk="1" hangingPunct="1"/>
            <a:r>
              <a:rPr lang="sk-SK" sz="2400" b="1" dirty="0" smtClean="0">
                <a:solidFill>
                  <a:srgbClr val="002060"/>
                </a:solidFill>
              </a:rPr>
              <a:t>Vzdelávanie dospelých</a:t>
            </a:r>
          </a:p>
          <a:p>
            <a:pPr eaLnBrk="1" hangingPunct="1"/>
            <a:endParaRPr lang="sk-SK" sz="36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sk-SK" sz="3600" b="1" dirty="0" smtClean="0">
                <a:solidFill>
                  <a:srgbClr val="002060"/>
                </a:solidFill>
              </a:rPr>
              <a:t>Zmluva o poskytnutí grantu</a:t>
            </a:r>
          </a:p>
          <a:p>
            <a:pPr eaLnBrk="1" hangingPunct="1"/>
            <a:r>
              <a:rPr lang="sk-SK" sz="3600" b="1" dirty="0" smtClean="0">
                <a:solidFill>
                  <a:srgbClr val="0033CC"/>
                </a:solidFill>
              </a:rPr>
              <a:t> </a:t>
            </a:r>
          </a:p>
          <a:p>
            <a:pPr eaLnBrk="1" hangingPunct="1"/>
            <a:endParaRPr lang="sk-SK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13" y="1358900"/>
            <a:ext cx="8682037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b="1" u="sng" dirty="0" smtClean="0">
                <a:solidFill>
                  <a:srgbClr val="002060"/>
                </a:solidFill>
                <a:latin typeface="+mj-lt"/>
              </a:rPr>
              <a:t>Možné </a:t>
            </a:r>
            <a:r>
              <a:rPr lang="sk-SK" b="1" u="sng" dirty="0">
                <a:solidFill>
                  <a:srgbClr val="002060"/>
                </a:solidFill>
                <a:latin typeface="+mj-lt"/>
              </a:rPr>
              <a:t>presuny v rámci rozpočtu</a:t>
            </a:r>
            <a:r>
              <a:rPr lang="sk-SK" u="sng" dirty="0">
                <a:solidFill>
                  <a:srgbClr val="002060"/>
                </a:solidFill>
                <a:latin typeface="+mj-lt"/>
              </a:rPr>
              <a:t>:</a:t>
            </a:r>
          </a:p>
          <a:p>
            <a:pPr>
              <a:defRPr/>
            </a:pPr>
            <a:endParaRPr lang="sk-SK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j-lt"/>
              </a:rPr>
              <a:t>OVP</a:t>
            </a:r>
            <a:r>
              <a:rPr lang="sk-SK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   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sk-SK" dirty="0" smtClean="0">
                <a:solidFill>
                  <a:srgbClr val="002060"/>
                </a:solidFill>
              </a:rPr>
              <a:t> 		               </a:t>
            </a:r>
            <a:r>
              <a:rPr lang="sk-SK" sz="1800" b="1" dirty="0" smtClean="0">
                <a:solidFill>
                  <a:srgbClr val="002060"/>
                </a:solidFill>
              </a:rPr>
              <a:t>100 % </a:t>
            </a:r>
            <a:endParaRPr lang="sk-SK" sz="1800" b="1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organizačná podpora         mobilita zamestnancov a učiacich sa (cestovné náklady a individuálna podpora) </a:t>
            </a: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akákoľvek  položka rozpočtu 	   špeciálne potreby </a:t>
            </a:r>
          </a:p>
          <a:p>
            <a:pPr lvl="5">
              <a:defRPr/>
            </a:pPr>
            <a:r>
              <a:rPr lang="sk-SK" sz="1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  </a:t>
            </a:r>
          </a:p>
          <a:p>
            <a:pPr lvl="5">
              <a:defRPr/>
            </a:pPr>
            <a:r>
              <a:rPr lang="sk-SK" sz="18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   </a:t>
            </a:r>
            <a:r>
              <a:rPr lang="sk-SK" sz="1800" b="1" dirty="0" smtClean="0">
                <a:solidFill>
                  <a:srgbClr val="002060"/>
                </a:solidFill>
                <a:cs typeface="Times New Roman" pitchFamily="18" charset="0"/>
              </a:rPr>
              <a:t>50 %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jazyková príprava          mobilita učiacich sa (cestovné náklady a individuálna podpora) 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			</a:t>
            </a:r>
            <a:endParaRPr lang="sk-SK" sz="1800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" y="927100"/>
            <a:ext cx="86820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308350" y="3429000"/>
            <a:ext cx="6127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 sz="1400" dirty="0"/>
          </a:p>
        </p:txBody>
      </p:sp>
      <p:sp>
        <p:nvSpPr>
          <p:cNvPr id="11" name="Right Arrow 10"/>
          <p:cNvSpPr/>
          <p:nvPr/>
        </p:nvSpPr>
        <p:spPr>
          <a:xfrm>
            <a:off x="4425950" y="4483100"/>
            <a:ext cx="612775" cy="201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6" name="Right Arrow 5"/>
          <p:cNvSpPr/>
          <p:nvPr/>
        </p:nvSpPr>
        <p:spPr>
          <a:xfrm>
            <a:off x="2901950" y="5397500"/>
            <a:ext cx="612775" cy="188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13" y="1358900"/>
            <a:ext cx="868203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b="1" u="sng" dirty="0" smtClean="0">
                <a:solidFill>
                  <a:srgbClr val="002060"/>
                </a:solidFill>
                <a:latin typeface="+mj-lt"/>
              </a:rPr>
              <a:t>Možné </a:t>
            </a:r>
            <a:r>
              <a:rPr lang="sk-SK" b="1" u="sng" dirty="0">
                <a:solidFill>
                  <a:srgbClr val="002060"/>
                </a:solidFill>
                <a:latin typeface="+mj-lt"/>
              </a:rPr>
              <a:t>presuny v rámci rozpočtu</a:t>
            </a:r>
            <a:r>
              <a:rPr lang="sk-SK" u="sng" dirty="0">
                <a:solidFill>
                  <a:srgbClr val="002060"/>
                </a:solidFill>
                <a:latin typeface="+mj-lt"/>
              </a:rPr>
              <a:t>:</a:t>
            </a:r>
          </a:p>
          <a:p>
            <a:pPr>
              <a:defRPr/>
            </a:pPr>
            <a:endParaRPr lang="sk-SK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j-lt"/>
              </a:rPr>
              <a:t>OVP</a:t>
            </a:r>
            <a:r>
              <a:rPr lang="sk-SK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   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sk-SK" dirty="0" smtClean="0">
                <a:solidFill>
                  <a:srgbClr val="002060"/>
                </a:solidFill>
              </a:rPr>
              <a:t> 		                       </a:t>
            </a:r>
            <a:r>
              <a:rPr lang="sk-SK" sz="1800" b="1" dirty="0" smtClean="0">
                <a:solidFill>
                  <a:srgbClr val="002060"/>
                </a:solidFill>
              </a:rPr>
              <a:t>100 % </a:t>
            </a:r>
            <a:endParaRPr lang="sk-SK" sz="1800" b="1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			</a:t>
            </a:r>
            <a:endParaRPr lang="sk-SK" sz="1800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" y="939800"/>
            <a:ext cx="86820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892550" y="3302000"/>
            <a:ext cx="612775" cy="188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393700" y="3124200"/>
            <a:ext cx="87503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mobilita zamestnancov 	</a:t>
            </a:r>
            <a:r>
              <a:rPr lang="sk-SK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    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mobilita učiacich sa </a:t>
            </a:r>
            <a:r>
              <a:rPr lang="sk-SK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(cestovné náklady a individuálna podpora)</a:t>
            </a: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		                          </a:t>
            </a:r>
            <a:r>
              <a:rPr lang="sk-SK" sz="1800" b="1" dirty="0" smtClean="0">
                <a:solidFill>
                  <a:srgbClr val="002060"/>
                </a:solidFill>
                <a:cs typeface="Times New Roman" pitchFamily="18" charset="0"/>
              </a:rPr>
              <a:t>100%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mobilita učiacich sa v školách         mobilita učiacich sa v podnikoch (cestovné náklady a individuálna podpora) </a:t>
            </a:r>
          </a:p>
          <a:p>
            <a:pPr>
              <a:defRPr/>
            </a:pPr>
            <a:r>
              <a:rPr lang="sk-SK" sz="1800" b="1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                              </a:t>
            </a:r>
          </a:p>
          <a:p>
            <a:pPr>
              <a:defRPr/>
            </a:pPr>
            <a:r>
              <a:rPr lang="sk-SK" sz="1800" b="1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                                       100%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mobilita učiacich sa v podnikoch          mobilita učiacich sa v školách (cestovné náklady a individuálna podpora) </a:t>
            </a: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641850" y="4394200"/>
            <a:ext cx="612775" cy="188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2" name="Right Arrow 11"/>
          <p:cNvSpPr/>
          <p:nvPr/>
        </p:nvSpPr>
        <p:spPr>
          <a:xfrm>
            <a:off x="5099050" y="5651500"/>
            <a:ext cx="612775" cy="188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13" y="1358900"/>
            <a:ext cx="8624887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b="1" u="sng" dirty="0" smtClean="0">
                <a:solidFill>
                  <a:srgbClr val="002060"/>
                </a:solidFill>
                <a:latin typeface="+mj-lt"/>
              </a:rPr>
              <a:t>Možné </a:t>
            </a:r>
            <a:r>
              <a:rPr lang="sk-SK" b="1" u="sng" dirty="0">
                <a:solidFill>
                  <a:srgbClr val="002060"/>
                </a:solidFill>
                <a:latin typeface="+mj-lt"/>
              </a:rPr>
              <a:t>presuny v rámci rozpočtu</a:t>
            </a:r>
            <a:r>
              <a:rPr lang="sk-SK" u="sng" dirty="0">
                <a:solidFill>
                  <a:srgbClr val="002060"/>
                </a:solidFill>
                <a:latin typeface="+mj-lt"/>
              </a:rPr>
              <a:t>:</a:t>
            </a:r>
          </a:p>
          <a:p>
            <a:pPr>
              <a:defRPr/>
            </a:pPr>
            <a:endParaRPr lang="sk-SK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j-lt"/>
              </a:rPr>
              <a:t>OVP</a:t>
            </a:r>
            <a:r>
              <a:rPr lang="sk-SK" b="1" dirty="0" smtClean="0">
                <a:solidFill>
                  <a:srgbClr val="002060"/>
                </a:solidFill>
                <a:latin typeface="+mj-lt"/>
              </a:rPr>
              <a:t> </a:t>
            </a:r>
          </a:p>
          <a:p>
            <a:pPr>
              <a:defRPr/>
            </a:pPr>
            <a:endParaRPr lang="sk-SK" b="1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  </a:t>
            </a: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sk-SK" dirty="0" smtClean="0">
                <a:solidFill>
                  <a:srgbClr val="002060"/>
                </a:solidFill>
              </a:rPr>
              <a:t> 		                     </a:t>
            </a:r>
            <a:endParaRPr lang="sk-SK" sz="1800" b="1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			</a:t>
            </a:r>
            <a:endParaRPr lang="sk-SK" sz="1800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" y="939800"/>
            <a:ext cx="86820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  <p:sp>
        <p:nvSpPr>
          <p:cNvPr id="7" name="Rectangle 6"/>
          <p:cNvSpPr/>
          <p:nvPr/>
        </p:nvSpPr>
        <p:spPr>
          <a:xfrm>
            <a:off x="393700" y="1625600"/>
            <a:ext cx="264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527550" y="4241800"/>
            <a:ext cx="612775" cy="188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0" name="Rectangle 9"/>
          <p:cNvSpPr/>
          <p:nvPr/>
        </p:nvSpPr>
        <p:spPr>
          <a:xfrm>
            <a:off x="4521200" y="3924300"/>
            <a:ext cx="774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1800" b="1" dirty="0" smtClean="0">
                <a:solidFill>
                  <a:srgbClr val="002060"/>
                </a:solidFill>
                <a:cs typeface="Times New Roman" pitchFamily="18" charset="0"/>
              </a:rPr>
              <a:t>50%</a:t>
            </a:r>
            <a:endParaRPr lang="sk-SK" sz="1800" dirty="0" smtClean="0">
              <a:solidFill>
                <a:srgbClr val="00206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0" y="2984500"/>
            <a:ext cx="4356100" cy="3111500"/>
          </a:xfrm>
        </p:spPr>
        <p:txBody>
          <a:bodyPr/>
          <a:lstStyle/>
          <a:p>
            <a:pPr>
              <a:buNone/>
            </a:pPr>
            <a:r>
              <a:rPr lang="sk-SK" sz="2400" dirty="0" smtClean="0"/>
              <a:t>   </a:t>
            </a:r>
          </a:p>
          <a:p>
            <a:pPr>
              <a:buNone/>
            </a:pPr>
            <a:r>
              <a:rPr lang="sk-SK" sz="2400" dirty="0" smtClean="0"/>
              <a:t>    </a:t>
            </a:r>
            <a:r>
              <a:rPr lang="sk-SK" sz="2400" dirty="0" smtClean="0">
                <a:solidFill>
                  <a:srgbClr val="002060"/>
                </a:solidFill>
              </a:rPr>
              <a:t>mobilita zamestnancov/učiacich sa</a:t>
            </a:r>
          </a:p>
          <a:p>
            <a:pPr>
              <a:buNone/>
            </a:pPr>
            <a:r>
              <a:rPr lang="sk-SK" sz="2400" dirty="0" smtClean="0">
                <a:solidFill>
                  <a:srgbClr val="002060"/>
                </a:solidFill>
              </a:rPr>
              <a:t>   (cestovné náklady a individuálna podpora) </a:t>
            </a:r>
            <a:endParaRPr lang="sk-SK" sz="2400" dirty="0">
              <a:solidFill>
                <a:srgbClr val="00206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5219700" y="2971800"/>
            <a:ext cx="3924300" cy="3124200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  </a:t>
            </a:r>
          </a:p>
          <a:p>
            <a:pPr>
              <a:buNone/>
            </a:pPr>
            <a:r>
              <a:rPr lang="sk-SK" dirty="0" smtClean="0"/>
              <a:t>   </a:t>
            </a:r>
            <a:r>
              <a:rPr lang="sk-SK" sz="2400" dirty="0" smtClean="0">
                <a:solidFill>
                  <a:srgbClr val="002060"/>
                </a:solidFill>
              </a:rPr>
              <a:t>medzi týmito 2 rozpočtovými kategóriami </a:t>
            </a:r>
            <a:endParaRPr lang="sk-SK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001838"/>
            <a:ext cx="803592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2800" b="1" u="sng" dirty="0">
                <a:solidFill>
                  <a:srgbClr val="002060"/>
                </a:solidFill>
                <a:latin typeface="+mj-lt"/>
              </a:rPr>
              <a:t>Správy a platobný </a:t>
            </a:r>
            <a:r>
              <a:rPr lang="sk-SK" sz="2800" b="1" u="sng" dirty="0" smtClean="0">
                <a:solidFill>
                  <a:srgbClr val="002060"/>
                </a:solidFill>
                <a:latin typeface="+mj-lt"/>
              </a:rPr>
              <a:t>kalendár (12-24 mesiacov)  </a:t>
            </a:r>
            <a:endParaRPr lang="sk-SK" sz="2800" b="1" u="sng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 marL="85725" indent="-85725" algn="just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 jednotné financovanie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pre všetky projekty</a:t>
            </a:r>
            <a:endParaRPr lang="sk-SK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" y="873125"/>
            <a:ext cx="86820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k-SK" sz="4000" b="1" dirty="0">
                <a:solidFill>
                  <a:srgbClr val="002060"/>
                </a:solidFill>
                <a:latin typeface="+mj-lt"/>
              </a:rPr>
              <a:t>podmienky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3700" y="1666875"/>
            <a:ext cx="8418513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sk-SK" b="1" u="sng" dirty="0">
                <a:solidFill>
                  <a:srgbClr val="002060"/>
                </a:solidFill>
                <a:latin typeface="+mj-lt"/>
              </a:rPr>
              <a:t>Priebežná správa </a:t>
            </a:r>
            <a:r>
              <a:rPr lang="sk-SK" b="1" u="sng" dirty="0" smtClean="0">
                <a:solidFill>
                  <a:srgbClr val="002060"/>
                </a:solidFill>
                <a:latin typeface="+mj-lt"/>
              </a:rPr>
              <a:t> (13 - 24 </a:t>
            </a:r>
            <a:r>
              <a:rPr lang="sk-SK" b="1" u="sng" dirty="0">
                <a:solidFill>
                  <a:srgbClr val="002060"/>
                </a:solidFill>
                <a:latin typeface="+mj-lt"/>
              </a:rPr>
              <a:t>mesiacov)</a:t>
            </a:r>
          </a:p>
          <a:p>
            <a:pPr marL="457200" indent="-457200">
              <a:defRPr/>
            </a:pPr>
            <a:endParaRPr lang="sk-SK" b="1" u="sng" dirty="0">
              <a:solidFill>
                <a:srgbClr val="002060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termín predloženia: prvá polovica projektu + 1 mesiac</a:t>
            </a:r>
          </a:p>
          <a:p>
            <a:pPr marL="457200" indent="-457200"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    (dátum predloženia správy - uvedený v zmluve)</a:t>
            </a:r>
          </a:p>
          <a:p>
            <a:pPr marL="457200" indent="-457200"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dokument Word- formulár + inštrukcie (web, e-mail)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správa musí popisovať stav projektu- zrealizované aktivity,  dosiahnuté výsledky, naplánované aktivity,  + deklarovaný čerpaný rozpočet</a:t>
            </a:r>
          </a:p>
          <a:p>
            <a:pPr marL="457200" indent="-457200"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 marL="457200" indent="-457200"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" y="711200"/>
            <a:ext cx="86820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8" y="1833563"/>
            <a:ext cx="8607425" cy="48320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k-SK" b="1" u="sng" dirty="0">
                <a:solidFill>
                  <a:srgbClr val="002060"/>
                </a:solidFill>
                <a:latin typeface="+mj-lt"/>
              </a:rPr>
              <a:t>Záverečná </a:t>
            </a:r>
            <a:r>
              <a:rPr lang="sk-SK" b="1" u="sng" dirty="0" smtClean="0">
                <a:solidFill>
                  <a:srgbClr val="002060"/>
                </a:solidFill>
                <a:latin typeface="+mj-lt"/>
              </a:rPr>
              <a:t>správa (všetky projekty)</a:t>
            </a:r>
            <a:endParaRPr lang="sk-SK" b="1" u="sng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sz="2200" u="sng" dirty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sk-SK" sz="2200" dirty="0" smtClean="0">
                <a:solidFill>
                  <a:srgbClr val="002060"/>
                </a:solidFill>
                <a:latin typeface="+mj-lt"/>
              </a:rPr>
              <a:t>  predkladá sa v slovenskom jazyku </a:t>
            </a:r>
          </a:p>
          <a:p>
            <a:pPr algn="just">
              <a:buFont typeface="Arial" pitchFamily="34" charset="0"/>
              <a:buChar char="•"/>
              <a:defRPr/>
            </a:pPr>
            <a:endParaRPr lang="sk-SK" sz="2200" dirty="0" smtClean="0">
              <a:solidFill>
                <a:srgbClr val="002060"/>
              </a:solidFill>
              <a:latin typeface="+mj-lt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sk-SK" sz="2200" dirty="0" smtClean="0">
                <a:solidFill>
                  <a:srgbClr val="002060"/>
                </a:solidFill>
                <a:latin typeface="+mj-lt"/>
              </a:rPr>
              <a:t>  najneskôr </a:t>
            </a:r>
            <a:r>
              <a:rPr lang="sk-SK" sz="2200" dirty="0">
                <a:solidFill>
                  <a:srgbClr val="002060"/>
                </a:solidFill>
                <a:latin typeface="+mj-lt"/>
              </a:rPr>
              <a:t>do 60 kalendárnych dní po termíne ukončenia </a:t>
            </a:r>
            <a:r>
              <a:rPr lang="sk-SK" sz="2200" dirty="0" smtClean="0">
                <a:solidFill>
                  <a:srgbClr val="002060"/>
                </a:solidFill>
                <a:latin typeface="+mj-lt"/>
              </a:rPr>
              <a:t>   projektu  – prostredníctvom  systému Mobility Tool+</a:t>
            </a:r>
            <a:endParaRPr lang="sk-SK" sz="2200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sz="22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k-SK" sz="2200" dirty="0" smtClean="0">
                <a:solidFill>
                  <a:srgbClr val="002060"/>
                </a:solidFill>
                <a:latin typeface="+mj-lt"/>
              </a:rPr>
              <a:t>   záverečná správa je považovaná za žiadosť príjemcu o vyplatenie zostatku grantu</a:t>
            </a:r>
          </a:p>
          <a:p>
            <a:pPr>
              <a:buFont typeface="Arial" pitchFamily="34" charset="0"/>
              <a:buChar char="•"/>
              <a:defRPr/>
            </a:pPr>
            <a:endParaRPr lang="sk-SK" sz="22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k-SK" sz="2200" dirty="0" smtClean="0">
                <a:solidFill>
                  <a:srgbClr val="002060"/>
                </a:solidFill>
                <a:latin typeface="+mj-lt"/>
              </a:rPr>
              <a:t>   NA záverečnú správu zhodnotí a najneskôr do 60 kalendárnych dní od podania správy vyplatí doplatok grantu</a:t>
            </a:r>
          </a:p>
          <a:p>
            <a:pPr>
              <a:buFont typeface="Arial" pitchFamily="34" charset="0"/>
              <a:buChar char="•"/>
              <a:defRPr/>
            </a:pPr>
            <a:endParaRPr lang="sk-SK" sz="2200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sz="2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00" y="977900"/>
            <a:ext cx="86820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800100"/>
            <a:ext cx="7772400" cy="533400"/>
          </a:xfrm>
        </p:spPr>
        <p:txBody>
          <a:bodyPr/>
          <a:lstStyle/>
          <a:p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sk-SK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sk-SK" sz="4000" b="1" dirty="0" smtClean="0">
                <a:solidFill>
                  <a:srgbClr val="002060"/>
                </a:solidFill>
                <a:latin typeface="+mj-lt"/>
              </a:rPr>
              <a:t>Osobitné podmienky</a:t>
            </a:r>
            <a:r>
              <a:rPr lang="sk-SK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sk-SK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1866900"/>
            <a:ext cx="7772400" cy="35687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  <a:latin typeface="+mj-lt"/>
              </a:rPr>
              <a:t>bankový účet pre platby- potrebné priložiť ku zmluve</a:t>
            </a:r>
          </a:p>
          <a:p>
            <a:pPr>
              <a:buFont typeface="Wingdings" pitchFamily="2" charset="2"/>
              <a:buChar char="§"/>
            </a:pPr>
            <a:endParaRPr lang="sk-SK" sz="28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  <a:latin typeface="+mj-lt"/>
              </a:rPr>
              <a:t>kontaktné údaje pre komunikáciu- aktuálne!</a:t>
            </a:r>
          </a:p>
          <a:p>
            <a:pPr>
              <a:buFont typeface="Wingdings" pitchFamily="2" charset="2"/>
              <a:buChar char="Ø"/>
            </a:pPr>
            <a:endParaRPr lang="sk-SK" sz="28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  <a:latin typeface="+mj-lt"/>
              </a:rPr>
              <a:t>ochrana a bezpečnosť účastníkov v projekte - poistenie účastníkov</a:t>
            </a:r>
          </a:p>
          <a:p>
            <a:pPr>
              <a:buFont typeface="Wingdings" pitchFamily="2" charset="2"/>
              <a:buChar char="§"/>
            </a:pPr>
            <a:endParaRPr lang="sk-SK" sz="28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§"/>
            </a:pPr>
            <a:endParaRPr lang="sk-SK" sz="2800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endParaRPr lang="sk-SK" sz="2800" dirty="0" smtClean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275" y="1751013"/>
            <a:ext cx="8682038" cy="49552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k-SK" sz="2800" b="1" u="sng" dirty="0" smtClean="0">
                <a:solidFill>
                  <a:srgbClr val="002060"/>
                </a:solidFill>
                <a:latin typeface="+mj-lt"/>
              </a:rPr>
              <a:t>Používanie </a:t>
            </a:r>
            <a:r>
              <a:rPr lang="sk-SK" sz="2800" b="1" u="sng" dirty="0">
                <a:solidFill>
                  <a:srgbClr val="002060"/>
                </a:solidFill>
                <a:latin typeface="+mj-lt"/>
              </a:rPr>
              <a:t>IT nástrojov</a:t>
            </a:r>
          </a:p>
          <a:p>
            <a:pPr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b="1" dirty="0">
                <a:solidFill>
                  <a:srgbClr val="002060"/>
                </a:solidFill>
                <a:latin typeface="+mj-lt"/>
              </a:rPr>
              <a:t>Mobility </a:t>
            </a:r>
            <a:r>
              <a:rPr lang="sk-SK" b="1" dirty="0" smtClean="0">
                <a:solidFill>
                  <a:srgbClr val="002060"/>
                </a:solidFill>
                <a:latin typeface="+mj-lt"/>
              </a:rPr>
              <a:t>Tool+ (MT+)</a:t>
            </a:r>
            <a:endParaRPr lang="sk-SK" b="1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b="1" u="sng" dirty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 všetky 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informácie o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realizovaných mobilitných aktivitách</a:t>
            </a:r>
          </a:p>
          <a:p>
            <a:pPr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 deklarované čerpanie rozpočtu projektu</a:t>
            </a:r>
          </a:p>
          <a:p>
            <a:pPr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   záverečná správa</a:t>
            </a:r>
          </a:p>
          <a:p>
            <a:pPr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k-SK" dirty="0">
                <a:solidFill>
                  <a:srgbClr val="002060"/>
                </a:solidFill>
                <a:latin typeface="+mj-lt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  ďalšie 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informácie v prílohe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III + IV 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zmluvy</a:t>
            </a:r>
          </a:p>
          <a:p>
            <a:pPr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00" y="977900"/>
            <a:ext cx="86820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0400" y="863600"/>
            <a:ext cx="7772400" cy="850900"/>
          </a:xfrm>
        </p:spPr>
        <p:txBody>
          <a:bodyPr/>
          <a:lstStyle/>
          <a:p>
            <a:r>
              <a:rPr lang="sk-SK" sz="4000" b="1" dirty="0" smtClean="0">
                <a:solidFill>
                  <a:srgbClr val="002060"/>
                </a:solidFill>
              </a:rPr>
              <a:t>Osobitné podmienky</a:t>
            </a:r>
            <a:endParaRPr lang="sk-SK" sz="4000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612000">
              <a:buNone/>
            </a:pPr>
            <a:r>
              <a:rPr lang="sk-SK" sz="2800" b="1" u="sng" dirty="0" smtClean="0">
                <a:solidFill>
                  <a:srgbClr val="002060"/>
                </a:solidFill>
              </a:rPr>
              <a:t>Online jazyková podpora (OLS)</a:t>
            </a:r>
          </a:p>
          <a:p>
            <a:pPr defTabSz="612000">
              <a:buFont typeface="Wingdings" pitchFamily="2" charset="2"/>
              <a:buChar char="ü"/>
            </a:pPr>
            <a:r>
              <a:rPr lang="sk-SK" sz="2400" dirty="0" smtClean="0">
                <a:solidFill>
                  <a:srgbClr val="002060"/>
                </a:solidFill>
              </a:rPr>
              <a:t>týka sa iba OVP učiacich sa</a:t>
            </a:r>
          </a:p>
          <a:p>
            <a:pPr>
              <a:buFont typeface="Wingdings" pitchFamily="2" charset="2"/>
              <a:buChar char="ü"/>
            </a:pPr>
            <a:r>
              <a:rPr lang="sk-SK" sz="2400" dirty="0" smtClean="0">
                <a:solidFill>
                  <a:srgbClr val="002060"/>
                </a:solidFill>
              </a:rPr>
              <a:t>hlavným vyučovacím/pracovným jazykom je anglický, bulharský, český, dánsky, fínsky, francúzsky, grécky, holandský, chorvátsky, maďarský, nemecký, poľský, portugalský, rumunský</a:t>
            </a:r>
            <a:r>
              <a:rPr lang="sk-SK" sz="2400" smtClean="0">
                <a:solidFill>
                  <a:srgbClr val="002060"/>
                </a:solidFill>
              </a:rPr>
              <a:t>, slovenský, </a:t>
            </a:r>
            <a:r>
              <a:rPr lang="sk-SK" sz="2400" dirty="0" smtClean="0">
                <a:solidFill>
                  <a:srgbClr val="002060"/>
                </a:solidFill>
              </a:rPr>
              <a:t>španielsky, švédsky alebo taliansky</a:t>
            </a:r>
            <a:endParaRPr lang="sk-SK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sk-SK" sz="2400" dirty="0" smtClean="0">
                <a:solidFill>
                  <a:srgbClr val="002060"/>
                </a:solidFill>
              </a:rPr>
              <a:t>minimálna dĺžka mobility – 19 dní+</a:t>
            </a:r>
          </a:p>
          <a:p>
            <a:pPr>
              <a:buFont typeface="Wingdings" pitchFamily="2" charset="2"/>
              <a:buChar char="ü"/>
            </a:pPr>
            <a:r>
              <a:rPr lang="sk-SK" sz="2400" dirty="0" smtClean="0">
                <a:solidFill>
                  <a:srgbClr val="002060"/>
                </a:solidFill>
              </a:rPr>
              <a:t>online jazykové hodnotenie - povinné</a:t>
            </a:r>
          </a:p>
          <a:p>
            <a:pPr>
              <a:buFont typeface="Wingdings" pitchFamily="2" charset="2"/>
              <a:buChar char="ü"/>
            </a:pPr>
            <a:r>
              <a:rPr lang="sk-SK" sz="2400" dirty="0" smtClean="0">
                <a:solidFill>
                  <a:srgbClr val="002060"/>
                </a:solidFill>
              </a:rPr>
              <a:t>online jazykový kurz- dobrovoľný</a:t>
            </a:r>
          </a:p>
          <a:p>
            <a:pPr>
              <a:buFont typeface="Wingdings" pitchFamily="2" charset="2"/>
              <a:buChar char="ü"/>
            </a:pPr>
            <a:endParaRPr lang="sk-SK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rgbClr val="002060"/>
                </a:solidFill>
              </a:rPr>
              <a:t>   </a:t>
            </a:r>
          </a:p>
          <a:p>
            <a:pPr>
              <a:buNone/>
            </a:pPr>
            <a:endParaRPr lang="sk-SK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sk-SK" sz="2800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703EC7-6988-4824-B138-4783E172F95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300" y="901700"/>
            <a:ext cx="86820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defRPr/>
            </a:pPr>
            <a:r>
              <a:rPr lang="sk-SK" sz="4000" b="1" dirty="0" smtClean="0">
                <a:solidFill>
                  <a:srgbClr val="002060"/>
                </a:solidFill>
                <a:latin typeface="+mj-lt"/>
              </a:rPr>
              <a:t>Príloha I</a:t>
            </a:r>
            <a:r>
              <a:rPr lang="sk-SK" sz="4000" b="1" dirty="0">
                <a:solidFill>
                  <a:srgbClr val="002060"/>
                </a:solidFill>
                <a:latin typeface="+mj-lt"/>
              </a:rPr>
              <a:t>. Všeobecné podmienky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2888" y="1498600"/>
            <a:ext cx="8682037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defRPr/>
            </a:pPr>
            <a:endParaRPr lang="sk-SK" sz="2800" b="1" u="sng" dirty="0" smtClean="0">
              <a:solidFill>
                <a:srgbClr val="002060"/>
              </a:solidFill>
              <a:latin typeface="+mj-lt"/>
            </a:endParaRPr>
          </a:p>
          <a:p>
            <a:pPr marL="571500" indent="-571500">
              <a:defRPr/>
            </a:pPr>
            <a:r>
              <a:rPr lang="sk-SK" sz="2800" b="1" u="sng" dirty="0" smtClean="0">
                <a:solidFill>
                  <a:srgbClr val="002060"/>
                </a:solidFill>
                <a:latin typeface="+mj-lt"/>
              </a:rPr>
              <a:t>Časť A. - Právne a administratívne ustanovenia</a:t>
            </a:r>
          </a:p>
          <a:p>
            <a:pPr marL="571500" indent="-571500">
              <a:defRPr/>
            </a:pPr>
            <a:endParaRPr lang="sk-SK" b="1" dirty="0" smtClean="0">
              <a:solidFill>
                <a:srgbClr val="002060"/>
              </a:solidFill>
              <a:latin typeface="+mj-lt"/>
            </a:endParaRP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Všeobecné povinnosti a úlohy príjemcov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Komunikácia medzi zmluvnými stranami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Zviditeľnenie 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financovania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Úniou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Dodatky 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k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zmluve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Vyššia moc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Pozastavenie vykonávania akcie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Vypovedanie zmluvy</a:t>
            </a:r>
          </a:p>
          <a:p>
            <a:pPr marL="571500" indent="-571500">
              <a:defRPr/>
            </a:pPr>
            <a:endParaRPr lang="sk-SK" b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2260600"/>
          </a:xfrm>
        </p:spPr>
        <p:txBody>
          <a:bodyPr/>
          <a:lstStyle/>
          <a:p>
            <a:pPr eaLnBrk="1" hangingPunct="1"/>
            <a:r>
              <a:rPr lang="sk-SK" sz="7200" b="1" dirty="0" smtClean="0">
                <a:solidFill>
                  <a:srgbClr val="3333FF"/>
                </a:solidFill>
              </a:rPr>
              <a:t/>
            </a:r>
            <a:br>
              <a:rPr lang="sk-SK" sz="7200" b="1" dirty="0" smtClean="0">
                <a:solidFill>
                  <a:srgbClr val="3333FF"/>
                </a:solidFill>
              </a:rPr>
            </a:br>
            <a:r>
              <a:rPr lang="sk-SK" sz="6600" b="1" dirty="0" smtClean="0">
                <a:solidFill>
                  <a:srgbClr val="002060"/>
                </a:solidFill>
              </a:rPr>
              <a:t>Erasmus+</a:t>
            </a:r>
            <a:br>
              <a:rPr lang="sk-SK" sz="6600" b="1" dirty="0" smtClean="0">
                <a:solidFill>
                  <a:srgbClr val="002060"/>
                </a:solidFill>
              </a:rPr>
            </a:br>
            <a:r>
              <a:rPr lang="sk-SK" sz="4000" b="1" dirty="0" smtClean="0">
                <a:solidFill>
                  <a:srgbClr val="002060"/>
                </a:solidFill>
              </a:rPr>
              <a:t>Sektory vzdelávania a odbornej prípravy</a:t>
            </a:r>
            <a:r>
              <a:rPr lang="sk-SK" sz="7200" b="1" dirty="0" smtClean="0">
                <a:solidFill>
                  <a:srgbClr val="3333FF"/>
                </a:solidFill>
              </a:rPr>
              <a:t/>
            </a:r>
            <a:br>
              <a:rPr lang="sk-SK" sz="7200" b="1" dirty="0" smtClean="0">
                <a:solidFill>
                  <a:srgbClr val="3333FF"/>
                </a:solidFill>
              </a:rPr>
            </a:br>
            <a:endParaRPr lang="sk-SK" sz="7200" b="1" dirty="0" smtClean="0">
              <a:solidFill>
                <a:srgbClr val="3333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16300"/>
            <a:ext cx="8648700" cy="2806700"/>
          </a:xfrm>
        </p:spPr>
        <p:txBody>
          <a:bodyPr/>
          <a:lstStyle/>
          <a:p>
            <a:pPr algn="l" eaLnBrk="1" hangingPunct="1"/>
            <a:r>
              <a:rPr lang="sk-SK" b="1" dirty="0" smtClean="0">
                <a:solidFill>
                  <a:srgbClr val="002060"/>
                </a:solidFill>
              </a:rPr>
              <a:t>ŠV/SE – Školské vzdelávanie</a:t>
            </a:r>
          </a:p>
          <a:p>
            <a:pPr algn="l" eaLnBrk="1" hangingPunct="1"/>
            <a:r>
              <a:rPr lang="sk-SK" b="1" dirty="0" smtClean="0">
                <a:solidFill>
                  <a:srgbClr val="002060"/>
                </a:solidFill>
              </a:rPr>
              <a:t>OVP/VET – Odborné vzdelávanie  a príprava</a:t>
            </a:r>
          </a:p>
          <a:p>
            <a:pPr algn="l" eaLnBrk="1" hangingPunct="1"/>
            <a:r>
              <a:rPr lang="sk-SK" b="1" dirty="0" smtClean="0">
                <a:solidFill>
                  <a:srgbClr val="002060"/>
                </a:solidFill>
              </a:rPr>
              <a:t>VD/AE- Vzdelávanie dospelých </a:t>
            </a:r>
          </a:p>
          <a:p>
            <a:pPr eaLnBrk="1" hangingPunct="1"/>
            <a:r>
              <a:rPr lang="sk-SK" b="1" dirty="0" smtClean="0">
                <a:solidFill>
                  <a:srgbClr val="002060"/>
                </a:solidFill>
              </a:rPr>
              <a:t>    </a:t>
            </a:r>
          </a:p>
          <a:p>
            <a:pPr eaLnBrk="1" hangingPunct="1"/>
            <a:endParaRPr lang="sk-SK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81063"/>
            <a:ext cx="86820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ctr">
              <a:defRPr/>
            </a:pPr>
            <a:r>
              <a:rPr lang="sk-SK" sz="4000" b="1" dirty="0" smtClean="0">
                <a:solidFill>
                  <a:srgbClr val="002060"/>
                </a:solidFill>
                <a:latin typeface="+mj-lt"/>
              </a:rPr>
              <a:t>Príloha I</a:t>
            </a:r>
            <a:r>
              <a:rPr lang="sk-SK" sz="4000" b="1" dirty="0">
                <a:solidFill>
                  <a:srgbClr val="002060"/>
                </a:solidFill>
                <a:latin typeface="+mj-lt"/>
              </a:rPr>
              <a:t>. Všeobecné podmienky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8288" y="1855788"/>
            <a:ext cx="8682037" cy="3908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>
              <a:defRPr/>
            </a:pPr>
            <a:r>
              <a:rPr lang="sk-SK" sz="2800" b="1" u="sng" dirty="0" smtClean="0">
                <a:solidFill>
                  <a:srgbClr val="002060"/>
                </a:solidFill>
                <a:latin typeface="+mj-lt"/>
              </a:rPr>
              <a:t>Časť B. - Finančné ustanovenia</a:t>
            </a:r>
          </a:p>
          <a:p>
            <a:pPr marL="571500" indent="-571500">
              <a:defRPr/>
            </a:pPr>
            <a:endParaRPr lang="sk-SK" sz="2800" b="1" u="sng" dirty="0">
              <a:solidFill>
                <a:srgbClr val="002060"/>
              </a:solidFill>
              <a:latin typeface="+mj-lt"/>
            </a:endParaRPr>
          </a:p>
          <a:p>
            <a:pPr marL="571500" lvl="1" indent="-571500">
              <a:buFont typeface="Wingdings" pitchFamily="2" charset="2"/>
              <a:buChar char="ü"/>
              <a:defRPr/>
            </a:pPr>
            <a:r>
              <a:rPr lang="sk-SK" dirty="0">
                <a:solidFill>
                  <a:srgbClr val="002060"/>
                </a:solidFill>
                <a:latin typeface="+mj-lt"/>
              </a:rPr>
              <a:t>Oprávnené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náklady / Neoprávnené náklady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Nedodržanie povinnosti podávania správ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Pozastavenie platieb a platobnej lehoty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Výpočet 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konečnej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sumy grantu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Vymáhanie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Kontroly, audity a hodnotenia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Povinnosť uchovávať dokumenty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Kontroly na mieste</a:t>
            </a:r>
            <a:endParaRPr lang="sk-SK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088" y="865188"/>
            <a:ext cx="8056562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4000" b="1" dirty="0" smtClean="0">
                <a:solidFill>
                  <a:srgbClr val="002060"/>
                </a:solidFill>
                <a:latin typeface="+mj-lt"/>
              </a:rPr>
              <a:t>Ďalšie prílohy zmluvy</a:t>
            </a:r>
            <a:endParaRPr lang="sk-SK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0688" y="1727200"/>
            <a:ext cx="814863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defRPr/>
            </a:pPr>
            <a:r>
              <a:rPr lang="sk-SK" dirty="0">
                <a:solidFill>
                  <a:srgbClr val="002060"/>
                </a:solidFill>
                <a:latin typeface="+mj-lt"/>
              </a:rPr>
              <a:t>Príloha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II.     Opis projektu, Odhadovaný rozpočet, 			</a:t>
            </a:r>
            <a:r>
              <a:rPr lang="sk-SK" dirty="0" smtClean="0">
                <a:solidFill>
                  <a:schemeClr val="accent4">
                    <a:lumMod val="75000"/>
                  </a:schemeClr>
                </a:solidFill>
                <a:latin typeface="Trebuchet MS" pitchFamily="34" charset="0"/>
              </a:rPr>
              <a:t>Zoznam ďalších príjemcov </a:t>
            </a:r>
            <a:endParaRPr lang="sk-SK" dirty="0">
              <a:solidFill>
                <a:srgbClr val="002060"/>
              </a:solidFill>
              <a:latin typeface="Trebuchet MS" pitchFamily="34" charset="0"/>
            </a:endParaRPr>
          </a:p>
          <a:p>
            <a:pPr marL="514350" indent="-514350">
              <a:lnSpc>
                <a:spcPct val="150000"/>
              </a:lnSpc>
              <a:defRPr/>
            </a:pPr>
            <a:r>
              <a:rPr lang="sk-SK" dirty="0">
                <a:solidFill>
                  <a:srgbClr val="002060"/>
                </a:solidFill>
                <a:latin typeface="+mj-lt"/>
              </a:rPr>
              <a:t>Príloha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III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.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   Finančné </a:t>
            </a:r>
            <a:r>
              <a:rPr lang="sk-SK" dirty="0">
                <a:solidFill>
                  <a:srgbClr val="002060"/>
                </a:solidFill>
                <a:latin typeface="+mj-lt"/>
              </a:rPr>
              <a:t>a zmluvné pravidlá</a:t>
            </a:r>
          </a:p>
          <a:p>
            <a:pPr marL="514350" indent="-514350">
              <a:lnSpc>
                <a:spcPct val="150000"/>
              </a:lnSpc>
              <a:defRPr/>
            </a:pPr>
            <a:r>
              <a:rPr lang="sk-SK" dirty="0">
                <a:solidFill>
                  <a:srgbClr val="002060"/>
                </a:solidFill>
                <a:latin typeface="+mj-lt"/>
              </a:rPr>
              <a:t>Príloha IV.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   </a:t>
            </a:r>
            <a:r>
              <a:rPr lang="sk-SK" dirty="0" smtClean="0">
                <a:solidFill>
                  <a:srgbClr val="002060"/>
                </a:solidFill>
                <a:latin typeface="Trebuchet MS" pitchFamily="34" charset="0"/>
              </a:rPr>
              <a:t>Tabuľky platných sadzieb</a:t>
            </a:r>
          </a:p>
          <a:p>
            <a:pPr marL="514350" indent="-514350">
              <a:lnSpc>
                <a:spcPct val="150000"/>
              </a:lnSpc>
              <a:defRPr/>
            </a:pPr>
            <a:r>
              <a:rPr lang="sk-SK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Príloha V.    </a:t>
            </a:r>
            <a:r>
              <a:rPr lang="sk-SK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Mandátne listy medzi koordinátorom a 		         ďalšími príjemcami</a:t>
            </a:r>
          </a:p>
          <a:p>
            <a:pPr marL="514350" indent="-514350">
              <a:lnSpc>
                <a:spcPct val="150000"/>
              </a:lnSpc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Príloha VI.   </a:t>
            </a:r>
            <a:r>
              <a:rPr lang="sk-SK" dirty="0" smtClean="0">
                <a:solidFill>
                  <a:srgbClr val="002060"/>
                </a:solidFill>
                <a:latin typeface="Trebuchet MS" pitchFamily="34" charset="0"/>
              </a:rPr>
              <a:t>Formuláre zmluvných dokumentov používané 	         medzi príjemcami a účastníkmi </a:t>
            </a:r>
            <a:endParaRPr lang="sk-SK" dirty="0" smtClean="0">
              <a:solidFill>
                <a:schemeClr val="accent4">
                  <a:lumMod val="75000"/>
                </a:schemeClr>
              </a:solidFill>
              <a:latin typeface="Trebuchet MS" pitchFamily="34" charset="0"/>
            </a:endParaRPr>
          </a:p>
          <a:p>
            <a:pPr marL="514350" indent="-514350">
              <a:lnSpc>
                <a:spcPct val="150000"/>
              </a:lnSpc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5488" y="800100"/>
            <a:ext cx="80565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Príloha III. </a:t>
            </a:r>
          </a:p>
          <a:p>
            <a:pPr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Finančné a zmluvné pravidlá</a:t>
            </a:r>
          </a:p>
        </p:txBody>
      </p:sp>
      <p:sp>
        <p:nvSpPr>
          <p:cNvPr id="3" name="Rectangle 2"/>
          <p:cNvSpPr/>
          <p:nvPr/>
        </p:nvSpPr>
        <p:spPr>
          <a:xfrm>
            <a:off x="409575" y="2260600"/>
            <a:ext cx="814863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Pravidlá pre rozpočtové kategórie založené na jednotkových príspevkoch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Pravidlá pre rozpočtové kategórie založené na refundácii reálnych nákladov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Podmienky oprávnenosti aktivít</a:t>
            </a:r>
          </a:p>
          <a:p>
            <a:pPr marL="514350" indent="-514350"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Krátenie grantu / úpravy grantu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Typy kontrol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endParaRPr lang="sk-SK" sz="2800" dirty="0" smtClean="0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 typeface="Wingdings" pitchFamily="2" charset="2"/>
              <a:buChar char="ü"/>
              <a:defRPr/>
            </a:pPr>
            <a:endParaRPr lang="sk-SK" dirty="0" smtClean="0">
              <a:solidFill>
                <a:srgbClr val="002060"/>
              </a:solidFill>
              <a:latin typeface="+mj-lt"/>
            </a:endParaRPr>
          </a:p>
          <a:p>
            <a:pPr marL="514350" indent="-514350">
              <a:buFontTx/>
              <a:buAutoNum type="romanUcPeriod"/>
              <a:defRPr/>
            </a:pPr>
            <a:endParaRPr lang="sk-SK" sz="28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smtClean="0">
                <a:solidFill>
                  <a:srgbClr val="002060"/>
                </a:solidFill>
              </a:rPr>
              <a:t>Príloha IV.</a:t>
            </a:r>
            <a:br>
              <a:rPr lang="sk-SK" sz="4000" b="1" dirty="0" smtClean="0">
                <a:solidFill>
                  <a:srgbClr val="002060"/>
                </a:solidFill>
              </a:rPr>
            </a:br>
            <a:r>
              <a:rPr lang="sk-SK" sz="4000" b="1" dirty="0" smtClean="0">
                <a:solidFill>
                  <a:srgbClr val="002060"/>
                </a:solidFill>
              </a:rPr>
              <a:t>Tabuľky platných sadzieb</a:t>
            </a:r>
            <a:endParaRPr lang="sk-SK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336800"/>
            <a:ext cx="7772400" cy="37592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</a:rPr>
              <a:t>Sadzby platné pre jednotkové príspevky</a:t>
            </a:r>
          </a:p>
          <a:p>
            <a:pPr>
              <a:buFont typeface="Wingdings" pitchFamily="2" charset="2"/>
              <a:buChar char="ü"/>
            </a:pPr>
            <a:endParaRPr lang="sk-SK" sz="2800" dirty="0" smtClean="0">
              <a:solidFill>
                <a:srgbClr val="002060"/>
              </a:solidFill>
            </a:endParaRPr>
          </a:p>
          <a:p>
            <a:pPr lvl="2"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</a:rPr>
              <a:t>Cestovné náklady</a:t>
            </a:r>
          </a:p>
          <a:p>
            <a:pPr lvl="2"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</a:rPr>
              <a:t>Individuálna podpora</a:t>
            </a:r>
          </a:p>
          <a:p>
            <a:pPr lvl="2"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</a:rPr>
              <a:t>Organizačná podpora</a:t>
            </a:r>
          </a:p>
          <a:p>
            <a:pPr lvl="2">
              <a:buFont typeface="Wingdings" pitchFamily="2" charset="2"/>
              <a:buChar char="ü"/>
            </a:pPr>
            <a:r>
              <a:rPr lang="sk-SK" sz="2800" dirty="0" smtClean="0">
                <a:solidFill>
                  <a:srgbClr val="002060"/>
                </a:solidFill>
              </a:rPr>
              <a:t>Jazyková podpora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550" y="2530475"/>
            <a:ext cx="775335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k-SK" sz="4000" b="1" u="sng" dirty="0" smtClean="0">
                <a:solidFill>
                  <a:srgbClr val="002060"/>
                </a:solidFill>
                <a:latin typeface="+mj-lt"/>
              </a:rPr>
              <a:t>Ďakujem </a:t>
            </a:r>
            <a:r>
              <a:rPr lang="sk-SK" sz="4000" b="1" u="sng" dirty="0">
                <a:solidFill>
                  <a:srgbClr val="002060"/>
                </a:solidFill>
                <a:latin typeface="+mj-lt"/>
              </a:rPr>
              <a:t>za </a:t>
            </a:r>
            <a:r>
              <a:rPr lang="sk-SK" sz="4000" b="1" u="sng" dirty="0" smtClean="0">
                <a:solidFill>
                  <a:srgbClr val="002060"/>
                </a:solidFill>
                <a:latin typeface="+mj-lt"/>
              </a:rPr>
              <a:t>pozornosť!</a:t>
            </a:r>
          </a:p>
          <a:p>
            <a:pPr algn="ctr">
              <a:defRPr/>
            </a:pPr>
            <a:endParaRPr lang="sk-SK" sz="2800" b="1" u="sng" dirty="0" smtClean="0">
              <a:solidFill>
                <a:srgbClr val="002060"/>
              </a:solidFill>
              <a:latin typeface="+mj-lt"/>
              <a:hlinkClick r:id="rId2"/>
            </a:endParaRPr>
          </a:p>
          <a:p>
            <a:pPr algn="ctr">
              <a:defRPr/>
            </a:pPr>
            <a:r>
              <a:rPr lang="sk-SK" sz="2800" b="1" u="sng" dirty="0" err="1" smtClean="0">
                <a:solidFill>
                  <a:srgbClr val="002060"/>
                </a:solidFill>
                <a:latin typeface="+mj-lt"/>
                <a:hlinkClick r:id="rId2"/>
              </a:rPr>
              <a:t>www.erasmusplus.sk</a:t>
            </a:r>
            <a:endParaRPr lang="sk-SK" sz="2800" b="1" u="sng" dirty="0" smtClean="0">
              <a:solidFill>
                <a:srgbClr val="002060"/>
              </a:solidFill>
              <a:latin typeface="+mj-lt"/>
            </a:endParaRPr>
          </a:p>
          <a:p>
            <a:pPr algn="ctr">
              <a:defRPr/>
            </a:pPr>
            <a:r>
              <a:rPr lang="sk-SK" sz="2800" b="1" u="sng" dirty="0" err="1" smtClean="0">
                <a:solidFill>
                  <a:srgbClr val="002060"/>
                </a:solidFill>
                <a:latin typeface="+mj-lt"/>
                <a:hlinkClick r:id="rId3"/>
              </a:rPr>
              <a:t>backoffice@saaic.sk</a:t>
            </a:r>
            <a:endParaRPr lang="sk-SK" sz="2800" b="1" u="sng" dirty="0" smtClean="0">
              <a:solidFill>
                <a:srgbClr val="002060"/>
              </a:solidFill>
              <a:latin typeface="+mj-lt"/>
            </a:endParaRPr>
          </a:p>
          <a:p>
            <a:pPr algn="ctr">
              <a:defRPr/>
            </a:pPr>
            <a:endParaRPr lang="sk-SK" sz="2800" b="1" u="sng" dirty="0" smtClean="0">
              <a:solidFill>
                <a:srgbClr val="002060"/>
              </a:solidFill>
              <a:latin typeface="+mj-lt"/>
            </a:endParaRPr>
          </a:p>
          <a:p>
            <a:pPr algn="ctr">
              <a:defRPr/>
            </a:pPr>
            <a:endParaRPr lang="sk-SK" sz="4000" b="1" u="sng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8500" y="1003300"/>
            <a:ext cx="7772400" cy="1028700"/>
          </a:xfrm>
        </p:spPr>
        <p:txBody>
          <a:bodyPr/>
          <a:lstStyle/>
          <a:p>
            <a:pPr eaLnBrk="1" hangingPunct="1"/>
            <a:r>
              <a:rPr lang="sk-SK" sz="5400" b="1" dirty="0" smtClean="0">
                <a:solidFill>
                  <a:srgbClr val="002060"/>
                </a:solidFill>
              </a:rPr>
              <a:t>Cieľové</a:t>
            </a:r>
            <a:r>
              <a:rPr lang="sk-SK" sz="5400" b="1" dirty="0" smtClean="0">
                <a:solidFill>
                  <a:srgbClr val="0033CC"/>
                </a:solidFill>
              </a:rPr>
              <a:t> </a:t>
            </a:r>
            <a:r>
              <a:rPr lang="sk-SK" sz="5400" b="1" dirty="0" smtClean="0">
                <a:solidFill>
                  <a:srgbClr val="002060"/>
                </a:solidFill>
              </a:rPr>
              <a:t>skupiny</a:t>
            </a:r>
            <a:r>
              <a:rPr lang="sk-SK" sz="5400" b="1" dirty="0" smtClean="0">
                <a:solidFill>
                  <a:srgbClr val="0033CC"/>
                </a:solidFill>
              </a:rPr>
              <a:t> 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108200"/>
            <a:ext cx="8648700" cy="39243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§"/>
            </a:pPr>
            <a:r>
              <a:rPr lang="sk-SK" b="1" dirty="0" smtClean="0">
                <a:solidFill>
                  <a:srgbClr val="002060"/>
                </a:solidFill>
              </a:rPr>
              <a:t> </a:t>
            </a:r>
            <a:r>
              <a:rPr lang="sk-SK" sz="3600" b="1" dirty="0" smtClean="0">
                <a:solidFill>
                  <a:srgbClr val="002060"/>
                </a:solidFill>
              </a:rPr>
              <a:t>OVP</a:t>
            </a:r>
            <a:r>
              <a:rPr lang="sk-SK" b="1" dirty="0" smtClean="0">
                <a:solidFill>
                  <a:srgbClr val="002060"/>
                </a:solidFill>
              </a:rPr>
              <a:t>	</a:t>
            </a:r>
          </a:p>
          <a:p>
            <a:pPr algn="l" eaLnBrk="1" hangingPunct="1"/>
            <a:r>
              <a:rPr lang="sk-SK" b="1" dirty="0" smtClean="0">
                <a:solidFill>
                  <a:srgbClr val="002060"/>
                </a:solidFill>
              </a:rPr>
              <a:t> - </a:t>
            </a:r>
            <a:r>
              <a:rPr lang="sk-SK" dirty="0" smtClean="0">
                <a:solidFill>
                  <a:srgbClr val="002060"/>
                </a:solidFill>
              </a:rPr>
              <a:t>žiaci a zamestnanci v oblasti odborného vzdelávania a prípravy </a:t>
            </a:r>
          </a:p>
          <a:p>
            <a:pPr algn="l" eaLnBrk="1" hangingPunct="1">
              <a:buFont typeface="Wingdings" pitchFamily="2" charset="2"/>
              <a:buChar char="§"/>
            </a:pPr>
            <a:r>
              <a:rPr lang="sk-SK" dirty="0" smtClean="0">
                <a:solidFill>
                  <a:srgbClr val="002060"/>
                </a:solidFill>
              </a:rPr>
              <a:t> </a:t>
            </a:r>
            <a:r>
              <a:rPr lang="sk-SK" sz="3600" b="1" dirty="0" smtClean="0">
                <a:solidFill>
                  <a:srgbClr val="002060"/>
                </a:solidFill>
              </a:rPr>
              <a:t>ŠV a VD</a:t>
            </a:r>
          </a:p>
          <a:p>
            <a:pPr algn="l" eaLnBrk="1" hangingPunct="1"/>
            <a:r>
              <a:rPr lang="sk-SK" b="1" dirty="0" smtClean="0">
                <a:solidFill>
                  <a:srgbClr val="002060"/>
                </a:solidFill>
              </a:rPr>
              <a:t>- </a:t>
            </a:r>
            <a:r>
              <a:rPr lang="sk-SK" dirty="0" smtClean="0">
                <a:solidFill>
                  <a:srgbClr val="002060"/>
                </a:solidFill>
              </a:rPr>
              <a:t>zamestnanci v oblasti školského vzdelávania a vzdelávania dospelých  </a:t>
            </a:r>
          </a:p>
          <a:p>
            <a:pPr algn="l" eaLnBrk="1" hangingPunct="1">
              <a:buFont typeface="Arial" pitchFamily="34" charset="0"/>
              <a:buChar char="•"/>
            </a:pPr>
            <a:endParaRPr lang="sk-SK" b="1" dirty="0" smtClean="0">
              <a:solidFill>
                <a:srgbClr val="002060"/>
              </a:solidFill>
            </a:endParaRPr>
          </a:p>
          <a:p>
            <a:pPr eaLnBrk="1" hangingPunct="1"/>
            <a:endParaRPr lang="sk-SK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60400" y="811658"/>
            <a:ext cx="7772400" cy="719191"/>
          </a:xfrm>
        </p:spPr>
        <p:txBody>
          <a:bodyPr/>
          <a:lstStyle/>
          <a:p>
            <a:pPr>
              <a:defRPr/>
            </a:pPr>
            <a:r>
              <a:rPr lang="sk-SK" b="1" dirty="0" smtClean="0">
                <a:solidFill>
                  <a:srgbClr val="002060"/>
                </a:solidFill>
              </a:rPr>
              <a:t>Oprávnené aktivity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5EF1E-4606-4900-929F-EC6FA157C73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599" y="1549401"/>
          <a:ext cx="7785102" cy="487240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46276"/>
                <a:gridCol w="1946276"/>
                <a:gridCol w="1956185"/>
                <a:gridCol w="1936365"/>
              </a:tblGrid>
              <a:tr h="395949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  <a:effectLst/>
                        </a:rPr>
                        <a:t>OVP</a:t>
                      </a:r>
                      <a:r>
                        <a:rPr lang="sk-SK" sz="2000" dirty="0" smtClean="0">
                          <a:effectLst/>
                        </a:rPr>
                        <a:t> </a:t>
                      </a:r>
                      <a:r>
                        <a:rPr lang="sk-SK" sz="2000" dirty="0" smtClean="0">
                          <a:solidFill>
                            <a:schemeClr val="tx1"/>
                          </a:solidFill>
                          <a:effectLst/>
                        </a:rPr>
                        <a:t>(VET)</a:t>
                      </a:r>
                      <a:endParaRPr lang="sk-SK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</a:t>
                      </a:r>
                      <a:r>
                        <a:rPr lang="sk-SK" sz="2000" dirty="0" smtClean="0">
                          <a:solidFill>
                            <a:schemeClr val="tx1"/>
                          </a:solidFill>
                          <a:effectLst/>
                        </a:rPr>
                        <a:t>ŠV (SE)</a:t>
                      </a:r>
                      <a:endParaRPr lang="sk-SK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  <a:effectLst/>
                        </a:rPr>
                        <a:t>     VD (AE)</a:t>
                      </a:r>
                      <a:endParaRPr lang="sk-SK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385298">
                <a:tc rowSpan="2">
                  <a:txBody>
                    <a:bodyPr/>
                    <a:lstStyle/>
                    <a:p>
                      <a:r>
                        <a:rPr lang="sk-SK" dirty="0" smtClean="0"/>
                        <a:t>Študenti/ žiaci/</a:t>
                      </a:r>
                      <a:r>
                        <a:rPr lang="sk-SK" baseline="0" dirty="0" smtClean="0"/>
                        <a:t> učiaci sa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-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-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-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87847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Odborná stáž- na školách/v podnikoch</a:t>
                      </a:r>
                      <a:endParaRPr lang="sk-SK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-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-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4271">
                <a:tc>
                  <a:txBody>
                    <a:bodyPr/>
                    <a:lstStyle/>
                    <a:p>
                      <a:r>
                        <a:rPr lang="sk-SK" dirty="0" smtClean="0"/>
                        <a:t>Čerství</a:t>
                      </a:r>
                      <a:r>
                        <a:rPr lang="sk-SK" baseline="0" dirty="0" smtClean="0"/>
                        <a:t> absolventi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odborná stáž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-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-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5298">
                <a:tc rowSpan="3">
                  <a:txBody>
                    <a:bodyPr/>
                    <a:lstStyle/>
                    <a:p>
                      <a:r>
                        <a:rPr lang="sk-SK" dirty="0" smtClean="0"/>
                        <a:t>Pedagogickí</a:t>
                      </a:r>
                      <a:r>
                        <a:rPr lang="sk-SK" baseline="0" dirty="0" smtClean="0"/>
                        <a:t> zamestnanci/ z</a:t>
                      </a:r>
                      <a:r>
                        <a:rPr lang="sk-SK" dirty="0" smtClean="0"/>
                        <a:t>amestnanci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Výučba/</a:t>
                      </a:r>
                    </a:p>
                    <a:p>
                      <a:pPr algn="ctr"/>
                      <a:r>
                        <a:rPr lang="sk-SK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Pracovná stáž</a:t>
                      </a:r>
                      <a:endParaRPr lang="sk-SK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dk1"/>
                          </a:solidFill>
                        </a:rPr>
                        <a:t>Výučba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dk1"/>
                          </a:solidFill>
                        </a:rPr>
                        <a:t>Výučba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4271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Odborná príprava</a:t>
                      </a:r>
                      <a:r>
                        <a:rPr lang="sk-SK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zamestnancov</a:t>
                      </a:r>
                      <a:endParaRPr lang="sk-SK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hospitácie</a:t>
                      </a:r>
                      <a:r>
                        <a:rPr lang="sk-SK" b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(job shadowing)</a:t>
                      </a:r>
                      <a:endParaRPr lang="sk-SK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hospitácie</a:t>
                      </a:r>
                      <a:r>
                        <a:rPr lang="sk-SK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(job shadowing)</a:t>
                      </a:r>
                      <a:endParaRPr lang="sk-SK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74271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štruktúrované kurzy</a:t>
                      </a:r>
                      <a:endParaRPr lang="sk-SK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štruktúrované kurzy</a:t>
                      </a:r>
                      <a:endParaRPr lang="sk-SK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723900"/>
            <a:ext cx="8407400" cy="1473200"/>
          </a:xfrm>
        </p:spPr>
        <p:txBody>
          <a:bodyPr/>
          <a:lstStyle/>
          <a:p>
            <a:pPr eaLnBrk="1" hangingPunct="1"/>
            <a:r>
              <a:rPr lang="sk-SK" sz="4000" b="1" dirty="0" smtClean="0">
                <a:solidFill>
                  <a:srgbClr val="002060"/>
                </a:solidFill>
              </a:rPr>
              <a:t>Štruktúra zmluvy medzi príjemcom grantu  a SAAIC-NA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222500"/>
            <a:ext cx="8648700" cy="4152900"/>
          </a:xfrm>
        </p:spPr>
        <p:txBody>
          <a:bodyPr/>
          <a:lstStyle/>
          <a:p>
            <a:pPr algn="l">
              <a:defRPr/>
            </a:pPr>
            <a:r>
              <a:rPr lang="sk-SK" sz="2400" dirty="0" smtClean="0">
                <a:solidFill>
                  <a:srgbClr val="002060"/>
                </a:solidFill>
              </a:rPr>
              <a:t>Časť I      Osobitné podmienky- samotná zmluva</a:t>
            </a:r>
          </a:p>
          <a:p>
            <a:pPr algn="l">
              <a:defRPr/>
            </a:pPr>
            <a:r>
              <a:rPr lang="sk-SK" sz="2400" dirty="0" smtClean="0">
                <a:solidFill>
                  <a:srgbClr val="002060"/>
                </a:solidFill>
              </a:rPr>
              <a:t>Prílohy     I - Všeobecné podmienky- </a:t>
            </a:r>
            <a:r>
              <a:rPr lang="sk-SK" sz="2400" dirty="0" smtClean="0">
                <a:solidFill>
                  <a:srgbClr val="002060"/>
                </a:solidFill>
                <a:hlinkClick r:id="rId3"/>
              </a:rPr>
              <a:t>www.erasmusplus.sk</a:t>
            </a:r>
            <a:endParaRPr lang="sk-SK" sz="2400" dirty="0" smtClean="0">
              <a:solidFill>
                <a:srgbClr val="002060"/>
              </a:solidFill>
            </a:endParaRPr>
          </a:p>
          <a:p>
            <a:pPr algn="l">
              <a:defRPr/>
            </a:pPr>
            <a:r>
              <a:rPr lang="sk-SK" sz="2400" dirty="0" smtClean="0">
                <a:solidFill>
                  <a:srgbClr val="002060"/>
                </a:solidFill>
              </a:rPr>
              <a:t> 	     II. Opis projektu, Odhadovaný rozpočet, </a:t>
            </a:r>
            <a:r>
              <a:rPr lang="sk-SK" sz="2400" dirty="0" smtClean="0">
                <a:solidFill>
                  <a:schemeClr val="accent4">
                    <a:lumMod val="75000"/>
                  </a:schemeClr>
                </a:solidFill>
              </a:rPr>
              <a:t>Zoznam 			ďalších príjemcov </a:t>
            </a:r>
          </a:p>
          <a:p>
            <a:pPr algn="l">
              <a:defRPr/>
            </a:pPr>
            <a:r>
              <a:rPr lang="sk-SK" sz="2400" dirty="0" smtClean="0">
                <a:solidFill>
                  <a:srgbClr val="002060"/>
                </a:solidFill>
              </a:rPr>
              <a:t>	     III. Finančné a zmluvné pravidlá</a:t>
            </a:r>
          </a:p>
          <a:p>
            <a:pPr algn="l">
              <a:defRPr/>
            </a:pPr>
            <a:r>
              <a:rPr lang="sk-SK" sz="2400" dirty="0" smtClean="0">
                <a:solidFill>
                  <a:srgbClr val="002060"/>
                </a:solidFill>
              </a:rPr>
              <a:t>	     IV. Tabuľky platných sadzieb</a:t>
            </a:r>
          </a:p>
          <a:p>
            <a:pPr algn="l">
              <a:defRPr/>
            </a:pPr>
            <a:r>
              <a:rPr lang="sk-SK" sz="2400" dirty="0" smtClean="0">
                <a:solidFill>
                  <a:schemeClr val="accent5">
                    <a:lumMod val="50000"/>
                  </a:schemeClr>
                </a:solidFill>
              </a:rPr>
              <a:t>               </a:t>
            </a:r>
            <a:r>
              <a:rPr lang="sk-SK" sz="2400" dirty="0" smtClean="0">
                <a:solidFill>
                  <a:schemeClr val="accent4">
                    <a:lumMod val="75000"/>
                  </a:schemeClr>
                </a:solidFill>
              </a:rPr>
              <a:t>V. Mandátne listy medzi koordinátorom a 			         ďalšími príjemcami</a:t>
            </a:r>
          </a:p>
          <a:p>
            <a:pPr algn="l">
              <a:defRPr/>
            </a:pPr>
            <a:r>
              <a:rPr lang="sk-SK" sz="2400" dirty="0" smtClean="0">
                <a:solidFill>
                  <a:schemeClr val="accent4">
                    <a:lumMod val="75000"/>
                  </a:schemeClr>
                </a:solidFill>
              </a:rPr>
              <a:t>	     </a:t>
            </a:r>
            <a:r>
              <a:rPr lang="sk-SK" sz="2400" dirty="0" smtClean="0">
                <a:solidFill>
                  <a:srgbClr val="002060"/>
                </a:solidFill>
              </a:rPr>
              <a:t>VI. Formuláre zmluvných dokumentov používané 			medzi príjemcami a účastníkmi </a:t>
            </a:r>
          </a:p>
          <a:p>
            <a:pPr>
              <a:defRPr/>
            </a:pPr>
            <a:endParaRPr lang="sk-SK" sz="2400" dirty="0" smtClean="0">
              <a:solidFill>
                <a:srgbClr val="002060"/>
              </a:solidFill>
            </a:endParaRPr>
          </a:p>
          <a:p>
            <a:pPr algn="l" eaLnBrk="1" hangingPunct="1">
              <a:buFont typeface="Arial" pitchFamily="34" charset="0"/>
              <a:buChar char="•"/>
            </a:pPr>
            <a:endParaRPr lang="sk-SK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749300"/>
            <a:ext cx="86820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8288" y="1371600"/>
            <a:ext cx="8682037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>
                <a:solidFill>
                  <a:srgbClr val="002060"/>
                </a:solidFill>
                <a:latin typeface="+mn-lt"/>
              </a:rPr>
              <a:t>Predmet </a:t>
            </a: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zmluvy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Účinnosť a obdobie vykonávania zmluvy 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Maximálna výška </a:t>
            </a:r>
            <a:r>
              <a:rPr lang="sk-SK" sz="2800" dirty="0">
                <a:solidFill>
                  <a:srgbClr val="002060"/>
                </a:solidFill>
                <a:latin typeface="+mn-lt"/>
              </a:rPr>
              <a:t>a forma grantu</a:t>
            </a:r>
          </a:p>
          <a:p>
            <a:pPr marL="1485900" lvl="2" indent="-571500">
              <a:buFont typeface="Wingdings" pitchFamily="2" charset="2"/>
              <a:buChar char="ü"/>
              <a:defRPr/>
            </a:pPr>
            <a:r>
              <a:rPr lang="sk-SK" dirty="0">
                <a:solidFill>
                  <a:srgbClr val="002060"/>
                </a:solidFill>
                <a:latin typeface="+mn-lt"/>
              </a:rPr>
              <a:t>Presuny v rámci </a:t>
            </a:r>
            <a:r>
              <a:rPr lang="sk-SK" dirty="0" smtClean="0">
                <a:solidFill>
                  <a:srgbClr val="002060"/>
                </a:solidFill>
                <a:latin typeface="+mn-lt"/>
              </a:rPr>
              <a:t>rozpočtu (bez dodatku)</a:t>
            </a:r>
            <a:endParaRPr lang="sk-SK" dirty="0">
              <a:solidFill>
                <a:srgbClr val="002060"/>
              </a:solidFill>
              <a:latin typeface="+mn-lt"/>
            </a:endParaRP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Správy a platobný kalendár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Bankový </a:t>
            </a:r>
            <a:r>
              <a:rPr lang="sk-SK" sz="2800" dirty="0">
                <a:solidFill>
                  <a:srgbClr val="002060"/>
                </a:solidFill>
                <a:latin typeface="+mn-lt"/>
              </a:rPr>
              <a:t>účet pre </a:t>
            </a: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platby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Ochrana </a:t>
            </a:r>
            <a:r>
              <a:rPr lang="sk-SK" sz="2800" dirty="0">
                <a:solidFill>
                  <a:srgbClr val="002060"/>
                </a:solidFill>
                <a:latin typeface="+mn-lt"/>
              </a:rPr>
              <a:t>a bezpečnosť </a:t>
            </a: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účastníkov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Používanie </a:t>
            </a:r>
            <a:r>
              <a:rPr lang="sk-SK" sz="2800" dirty="0">
                <a:solidFill>
                  <a:srgbClr val="002060"/>
                </a:solidFill>
                <a:latin typeface="+mn-lt"/>
              </a:rPr>
              <a:t>IT </a:t>
            </a: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nástrojov (Mobility Tool, Platforma výsledkov projektov Erasmus+)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Doplňujúce ustanovenia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Podpora účastníkom</a:t>
            </a: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Súhlas rodiča/ OLS- iba pre VET</a:t>
            </a:r>
          </a:p>
          <a:p>
            <a:pPr marL="571500" indent="-571500">
              <a:buFont typeface="Wingdings" pitchFamily="2" charset="2"/>
              <a:buChar char="§"/>
              <a:defRPr/>
            </a:pPr>
            <a:endParaRPr lang="sk-SK" sz="2800" dirty="0">
              <a:solidFill>
                <a:srgbClr val="002060"/>
              </a:solidFill>
              <a:latin typeface="+mn-lt"/>
            </a:endParaRPr>
          </a:p>
          <a:p>
            <a:pPr marL="571500" indent="-571500">
              <a:buFont typeface="Wingdings" pitchFamily="2" charset="2"/>
              <a:buChar char="Ø"/>
              <a:defRPr/>
            </a:pPr>
            <a:endParaRPr lang="sk-SK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749300"/>
            <a:ext cx="86820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8288" y="1371600"/>
            <a:ext cx="868203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§"/>
              <a:defRPr/>
            </a:pPr>
            <a:endParaRPr lang="sk-SK" sz="2800" dirty="0" smtClean="0">
              <a:solidFill>
                <a:srgbClr val="002060"/>
              </a:solidFill>
              <a:latin typeface="+mn-lt"/>
            </a:endParaRP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n-lt"/>
              </a:rPr>
              <a:t>Predmet zmluvy- </a:t>
            </a: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názov projektu</a:t>
            </a:r>
          </a:p>
          <a:p>
            <a:pPr marL="571500" indent="-571500">
              <a:buFont typeface="Wingdings" pitchFamily="2" charset="2"/>
              <a:buChar char="§"/>
              <a:defRPr/>
            </a:pPr>
            <a:endParaRPr lang="sk-SK" sz="2800" dirty="0" smtClean="0">
              <a:solidFill>
                <a:srgbClr val="002060"/>
              </a:solidFill>
              <a:latin typeface="+mn-lt"/>
            </a:endParaRP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n-lt"/>
              </a:rPr>
              <a:t>Účinnosť a obdobie vykonávania zmluvy – </a:t>
            </a: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oprávnené kontraktačné obdobie – trvanie projektu</a:t>
            </a:r>
          </a:p>
          <a:p>
            <a:pPr marL="571500" indent="-571500">
              <a:defRPr/>
            </a:pPr>
            <a:endParaRPr lang="sk-SK" sz="2800" dirty="0" smtClean="0">
              <a:solidFill>
                <a:srgbClr val="002060"/>
              </a:solidFill>
              <a:latin typeface="+mn-lt"/>
            </a:endParaRPr>
          </a:p>
          <a:p>
            <a:pPr marL="571500" indent="-571500">
              <a:buFont typeface="Wingdings" pitchFamily="2" charset="2"/>
              <a:buChar char="ü"/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n-lt"/>
              </a:rPr>
              <a:t>Maximálna výška a forma grantu </a:t>
            </a:r>
            <a:r>
              <a:rPr lang="sk-SK" sz="2800" dirty="0" smtClean="0">
                <a:solidFill>
                  <a:srgbClr val="002060"/>
                </a:solidFill>
                <a:latin typeface="+mn-lt"/>
              </a:rPr>
              <a:t>– pridelený grant na celý projekt, zahŕňa všetky rozpočtové kategórie</a:t>
            </a:r>
            <a:endParaRPr lang="sk-SK" sz="2800" dirty="0">
              <a:solidFill>
                <a:srgbClr val="002060"/>
              </a:solidFill>
              <a:latin typeface="+mn-lt"/>
            </a:endParaRPr>
          </a:p>
          <a:p>
            <a:pPr marL="571500" indent="-571500">
              <a:buFont typeface="Wingdings" pitchFamily="2" charset="2"/>
              <a:buChar char="Ø"/>
              <a:defRPr/>
            </a:pPr>
            <a:endParaRPr lang="sk-SK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13" y="1908175"/>
            <a:ext cx="8682037" cy="298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k-SK" b="1" u="sng" dirty="0">
                <a:solidFill>
                  <a:srgbClr val="002060"/>
                </a:solidFill>
                <a:latin typeface="+mj-lt"/>
              </a:rPr>
              <a:t>Možné presuny v rámci rozpočtu</a:t>
            </a:r>
            <a:r>
              <a:rPr lang="sk-SK" u="sng" dirty="0">
                <a:solidFill>
                  <a:srgbClr val="00206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sk-SK" sz="1600" dirty="0" smtClean="0">
                <a:solidFill>
                  <a:srgbClr val="002060"/>
                </a:solidFill>
                <a:latin typeface="+mj-lt"/>
              </a:rPr>
              <a:t>			</a:t>
            </a:r>
            <a:endParaRPr lang="sk-SK" sz="1600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j-lt"/>
              </a:rPr>
              <a:t>ŠV/VD</a:t>
            </a:r>
            <a:r>
              <a:rPr lang="sk-SK" sz="2800" dirty="0" smtClean="0">
                <a:solidFill>
                  <a:srgbClr val="002060"/>
                </a:solidFill>
              </a:rPr>
              <a:t> 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</a:rPr>
              <a:t>		                </a:t>
            </a:r>
            <a:r>
              <a:rPr lang="sk-SK" sz="1800" b="1" dirty="0" smtClean="0">
                <a:solidFill>
                  <a:srgbClr val="002060"/>
                </a:solidFill>
              </a:rPr>
              <a:t>100 % </a:t>
            </a:r>
            <a:endParaRPr lang="sk-SK" sz="1800" b="1" dirty="0" smtClean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+mj-lt"/>
              </a:rPr>
              <a:t>organizačná podpora           </a:t>
            </a:r>
            <a:r>
              <a:rPr lang="sk-SK" dirty="0" smtClean="0">
                <a:solidFill>
                  <a:srgbClr val="002060"/>
                </a:solidFill>
                <a:latin typeface="Trebuchet MS" pitchFamily="34" charset="0"/>
              </a:rPr>
              <a:t>mobilita zamestnancov (cestovné náklady, individuálna podpora, poplatky za kurz) </a:t>
            </a:r>
          </a:p>
          <a:p>
            <a:pPr>
              <a:buFont typeface="Wingdings" pitchFamily="2" charset="2"/>
              <a:buChar char="Ø"/>
              <a:defRPr/>
            </a:pPr>
            <a:endParaRPr lang="sk-SK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  <a:latin typeface="Trebuchet MS" pitchFamily="34" charset="0"/>
              </a:rPr>
              <a:t>akákoľvek položka rozpočtu </a:t>
            </a:r>
            <a:r>
              <a:rPr lang="sk-SK" dirty="0">
                <a:solidFill>
                  <a:srgbClr val="002060"/>
                </a:solidFill>
                <a:latin typeface="Trebuchet MS" pitchFamily="34" charset="0"/>
              </a:rPr>
              <a:t>	</a:t>
            </a:r>
            <a:r>
              <a:rPr lang="sk-SK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sk-SK" dirty="0" smtClean="0">
                <a:solidFill>
                  <a:srgbClr val="002060"/>
                </a:solidFill>
                <a:latin typeface="+mj-lt"/>
              </a:rPr>
              <a:t>špeciálne potreby </a:t>
            </a:r>
            <a:endParaRPr lang="sk-SK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0" y="944563"/>
            <a:ext cx="86820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409950" y="3479800"/>
            <a:ext cx="6127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11" name="Right Arrow 10"/>
          <p:cNvSpPr/>
          <p:nvPr/>
        </p:nvSpPr>
        <p:spPr>
          <a:xfrm>
            <a:off x="4286250" y="4546600"/>
            <a:ext cx="6127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513" y="1908175"/>
            <a:ext cx="7685087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b="1" u="sng" dirty="0">
                <a:solidFill>
                  <a:srgbClr val="002060"/>
                </a:solidFill>
                <a:latin typeface="+mj-lt"/>
              </a:rPr>
              <a:t>Možné presuny v rámci rozpočtu</a:t>
            </a:r>
            <a:r>
              <a:rPr lang="sk-SK" u="sng" dirty="0">
                <a:solidFill>
                  <a:srgbClr val="00206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sk-SK" sz="1600" dirty="0" smtClean="0">
                <a:solidFill>
                  <a:srgbClr val="002060"/>
                </a:solidFill>
                <a:latin typeface="+mj-lt"/>
              </a:rPr>
              <a:t>			</a:t>
            </a:r>
            <a:endParaRPr lang="sk-SK" sz="1600" dirty="0">
              <a:solidFill>
                <a:srgbClr val="002060"/>
              </a:solidFill>
              <a:latin typeface="+mj-lt"/>
            </a:endParaRPr>
          </a:p>
          <a:p>
            <a:pPr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+mj-lt"/>
              </a:rPr>
              <a:t>ŠV/VD</a:t>
            </a:r>
            <a:r>
              <a:rPr lang="sk-SK" sz="2800" dirty="0" smtClean="0">
                <a:solidFill>
                  <a:srgbClr val="002060"/>
                </a:solidFill>
              </a:rPr>
              <a:t> </a:t>
            </a:r>
          </a:p>
          <a:p>
            <a:pPr>
              <a:defRPr/>
            </a:pPr>
            <a:r>
              <a:rPr lang="sk-SK" dirty="0" smtClean="0">
                <a:solidFill>
                  <a:srgbClr val="002060"/>
                </a:solidFill>
              </a:rPr>
              <a:t>		</a:t>
            </a:r>
            <a:endParaRPr lang="sk-SK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0" y="944563"/>
            <a:ext cx="86820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 algn="ctr">
              <a:defRPr/>
            </a:pPr>
            <a:r>
              <a:rPr lang="sk-SK" sz="4000" b="1" dirty="0">
                <a:solidFill>
                  <a:srgbClr val="002060"/>
                </a:solidFill>
                <a:latin typeface="+mj-lt"/>
              </a:rPr>
              <a:t>Osobitné podmienky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273550" y="3911600"/>
            <a:ext cx="612775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3111500"/>
            <a:ext cx="3416300" cy="2984500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   </a:t>
            </a:r>
            <a:r>
              <a:rPr lang="sk-SK" sz="2400" dirty="0" smtClean="0">
                <a:solidFill>
                  <a:srgbClr val="002060"/>
                </a:solidFill>
              </a:rPr>
              <a:t>prostriedky na cestovné náklady, individuálnu podporu a poplatky za kurz</a:t>
            </a:r>
            <a:endParaRPr lang="sk-SK" sz="2400" dirty="0">
              <a:solidFill>
                <a:srgbClr val="00206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041900" y="3200400"/>
            <a:ext cx="3822700" cy="2895600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   </a:t>
            </a:r>
            <a:r>
              <a:rPr lang="sk-SK" sz="2400" dirty="0" smtClean="0">
                <a:solidFill>
                  <a:srgbClr val="002060"/>
                </a:solidFill>
              </a:rPr>
              <a:t>medzi týmito 3 rozpočtovými kategóriami</a:t>
            </a:r>
            <a:endParaRPr lang="sk-SK" sz="2400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18250" y="3403601"/>
            <a:ext cx="1056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dirty="0" smtClean="0">
                <a:solidFill>
                  <a:srgbClr val="002060"/>
                </a:solidFill>
              </a:rPr>
              <a:t>  </a:t>
            </a:r>
            <a:r>
              <a:rPr lang="sk-SK" sz="1800" dirty="0" smtClean="0">
                <a:solidFill>
                  <a:srgbClr val="002060"/>
                </a:solidFill>
              </a:rPr>
              <a:t>5</a:t>
            </a:r>
            <a:r>
              <a:rPr lang="sk-SK" sz="1800" b="1" dirty="0" smtClean="0">
                <a:solidFill>
                  <a:srgbClr val="002060"/>
                </a:solidFill>
                <a:cs typeface="Times New Roman" pitchFamily="18" charset="0"/>
              </a:rPr>
              <a:t>0%</a:t>
            </a:r>
            <a:endParaRPr lang="sk-SK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2458</TotalTime>
  <Words>717</Words>
  <Application>Microsoft Office PowerPoint</Application>
  <PresentationFormat>On-screen Show (4:3)</PresentationFormat>
  <Paragraphs>242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Erasmus+</vt:lpstr>
      <vt:lpstr> Erasmus+ Sektory vzdelávania a odbornej prípravy </vt:lpstr>
      <vt:lpstr>Cieľové skupiny  </vt:lpstr>
      <vt:lpstr>Oprávnené aktivity</vt:lpstr>
      <vt:lpstr>Štruktúra zmluvy medzi príjemcom grantu  a SAAIC-NA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 Osobitné podmienky </vt:lpstr>
      <vt:lpstr>Slide 17</vt:lpstr>
      <vt:lpstr>Osobitné podmienky</vt:lpstr>
      <vt:lpstr>Slide 19</vt:lpstr>
      <vt:lpstr>Slide 20</vt:lpstr>
      <vt:lpstr>Slide 21</vt:lpstr>
      <vt:lpstr>Slide 22</vt:lpstr>
      <vt:lpstr>Príloha IV. Tabuľky platných sadzieb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jana</cp:lastModifiedBy>
  <cp:revision>292</cp:revision>
  <dcterms:created xsi:type="dcterms:W3CDTF">1601-01-01T00:00:00Z</dcterms:created>
  <dcterms:modified xsi:type="dcterms:W3CDTF">2017-06-06T07:44:27Z</dcterms:modified>
</cp:coreProperties>
</file>