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9" r:id="rId2"/>
    <p:sldId id="279" r:id="rId3"/>
    <p:sldId id="337" r:id="rId4"/>
    <p:sldId id="329" r:id="rId5"/>
    <p:sldId id="287" r:id="rId6"/>
    <p:sldId id="311" r:id="rId7"/>
    <p:sldId id="319" r:id="rId8"/>
    <p:sldId id="317" r:id="rId9"/>
    <p:sldId id="307" r:id="rId10"/>
    <p:sldId id="308" r:id="rId11"/>
    <p:sldId id="343" r:id="rId12"/>
    <p:sldId id="299" r:id="rId13"/>
    <p:sldId id="301" r:id="rId14"/>
    <p:sldId id="312" r:id="rId15"/>
    <p:sldId id="332" r:id="rId16"/>
    <p:sldId id="327" r:id="rId17"/>
    <p:sldId id="328" r:id="rId18"/>
    <p:sldId id="325" r:id="rId19"/>
    <p:sldId id="322" r:id="rId20"/>
    <p:sldId id="326" r:id="rId21"/>
    <p:sldId id="336" r:id="rId22"/>
    <p:sldId id="335" r:id="rId23"/>
    <p:sldId id="304" r:id="rId24"/>
    <p:sldId id="289" r:id="rId25"/>
    <p:sldId id="303" r:id="rId26"/>
    <p:sldId id="342" r:id="rId27"/>
    <p:sldId id="313" r:id="rId28"/>
    <p:sldId id="314" r:id="rId2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gmar Augustinská" initials="d" lastIdx="1" clrIdx="0"/>
  <p:cmAuthor id="1" name="henika" initials="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CC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576" autoAdjust="0"/>
  </p:normalViewPr>
  <p:slideViewPr>
    <p:cSldViewPr snapToGrid="0"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E352-3A27-4419-B395-015ABECAF2E0}" type="datetimeFigureOut">
              <a:rPr lang="sk-SK" smtClean="0"/>
              <a:pPr/>
              <a:t>28.5.2018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ECEF7-C460-4AFA-B33A-D8B2DFC4BC8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28/05/2018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61555" y="182464"/>
            <a:ext cx="2056708" cy="73083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095702" y="0"/>
            <a:ext cx="3773978" cy="1078005"/>
          </a:xfrm>
          <a:prstGeom prst="rect">
            <a:avLst/>
          </a:prstGeom>
        </p:spPr>
      </p:pic>
      <p:pic>
        <p:nvPicPr>
          <p:cNvPr id="9" name="Picture 8" descr="bielea_skvrna-pol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91745" y="5267325"/>
            <a:ext cx="70199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941" y="1065006"/>
            <a:ext cx="7772400" cy="1376979"/>
          </a:xfrm>
        </p:spPr>
        <p:txBody>
          <a:bodyPr/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FINANČNÉ PRAVIDLÁ </a:t>
            </a:r>
            <a:br>
              <a:rPr 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projekty KA1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184" y="2661443"/>
            <a:ext cx="7772400" cy="362532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</a:rPr>
              <a:t>Projekty KA1 pre sektory:</a:t>
            </a:r>
          </a:p>
          <a:p>
            <a:pPr marL="514350" indent="-514350">
              <a:buNone/>
            </a:pPr>
            <a:endParaRPr lang="sk-SK" sz="1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None/>
            </a:pP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</a:rPr>
              <a:t>1.Školské vzdelávanie - pedagogických zamestnancov MŠ, ZŠ a SŠ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</a:rPr>
              <a:t>2. Odborné vzdelávanie a príprava - žiakov a pracovníkov v OVP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sk-SK" sz="2400" dirty="0" smtClean="0">
                <a:solidFill>
                  <a:schemeClr val="accent6">
                    <a:lumMod val="75000"/>
                  </a:schemeClr>
                </a:solidFill>
              </a:rPr>
              <a:t>3. Vzdelávanie dospelých - pracovníkov vo VD</a:t>
            </a:r>
            <a:endParaRPr lang="sk-SK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915" y="936892"/>
            <a:ext cx="7772400" cy="749069"/>
          </a:xfrm>
        </p:spPr>
        <p:txBody>
          <a:bodyPr>
            <a:normAutofit/>
          </a:bodyPr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Individuálna podpora - výpočet</a:t>
            </a:r>
            <a:endParaRPr lang="sk-SK" sz="36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8791" y="1723016"/>
            <a:ext cx="8401722" cy="4114800"/>
          </a:xfrm>
        </p:spPr>
        <p:txBody>
          <a:bodyPr/>
          <a:lstStyle/>
          <a:p>
            <a:pPr>
              <a:buNone/>
            </a:pP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Príspevok na pobyt počas mobility: 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ubytovanie, strava, ďalšie náklady spojené s pobytom v zahraničí </a:t>
            </a:r>
          </a:p>
          <a:p>
            <a:pPr>
              <a:buNone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 výpočtu grantu (automaticky): 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do 14 dní 100% čiastky na deň na účastníka (podľa typu účastníka)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Od 15 dňa – 12 mesiacov 70% čiastky na deň a na účastníka</a:t>
            </a:r>
          </a:p>
          <a:p>
            <a:pPr>
              <a:buNone/>
            </a:pP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Podporné dokumenty: 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potvrdenie o účasti podpísané prijímajúcou organizáciou</a:t>
            </a:r>
          </a:p>
          <a:p>
            <a:endParaRPr lang="sk-SK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sk-SK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Individuálna podpora - sadzby</a:t>
            </a:r>
            <a:endParaRPr lang="sk-SK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8458" y="1763483"/>
          <a:ext cx="7615645" cy="44220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28819"/>
                <a:gridCol w="2404652"/>
                <a:gridCol w="2182174"/>
              </a:tblGrid>
              <a:tr h="653146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chemeClr val="bg1"/>
                          </a:solidFill>
                        </a:rPr>
                        <a:t>Prijímajúca krajina</a:t>
                      </a:r>
                      <a:endParaRPr lang="sk-SK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kern="150" dirty="0" smtClean="0">
                          <a:solidFill>
                            <a:schemeClr val="bg1"/>
                          </a:solidFill>
                        </a:rPr>
                        <a:t>Mobilita zamestnancov </a:t>
                      </a:r>
                      <a:endParaRPr lang="sk-SK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kern="150" dirty="0">
                          <a:solidFill>
                            <a:schemeClr val="bg1"/>
                          </a:solidFill>
                        </a:rPr>
                        <a:t>Mobilita učiacich </a:t>
                      </a:r>
                      <a:r>
                        <a:rPr lang="sk-SK" sz="1600" kern="150" dirty="0" smtClean="0">
                          <a:solidFill>
                            <a:schemeClr val="bg1"/>
                          </a:solidFill>
                        </a:rPr>
                        <a:t>sa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896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kern="150" dirty="0">
                          <a:solidFill>
                            <a:srgbClr val="0033CC"/>
                          </a:solidFill>
                        </a:rPr>
                        <a:t>Sadzba na deň v EUR</a:t>
                      </a:r>
                      <a:endParaRPr lang="sk-SK" sz="16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kern="150" dirty="0">
                          <a:solidFill>
                            <a:srgbClr val="0033CC"/>
                          </a:solidFill>
                        </a:rPr>
                        <a:t>Sadzba na deň v EUR</a:t>
                      </a:r>
                      <a:endParaRPr lang="sk-SK" sz="16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90330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50" dirty="0"/>
                        <a:t>Nórsko, Dánsko, Luxembursko, Spojené kráľovstvo , Island, Švédsko, Írsko, Fínsko, Lichtenštajnsko</a:t>
                      </a:r>
                      <a:endParaRPr lang="sk-SK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135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102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142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50" dirty="0"/>
                        <a:t> </a:t>
                      </a:r>
                      <a:r>
                        <a:rPr lang="sk-SK" sz="1400" kern="150" dirty="0"/>
                        <a:t>Holandsko, Rakúsko, Belgicko, Francúzsko, Nemecko, Taliansko, Španielsko, Cyprus, Grécko, Malta, Portugalsko</a:t>
                      </a:r>
                      <a:endParaRPr lang="sk-SK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120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88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549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50" dirty="0"/>
                        <a:t>Slovinsko, Estónsko, Litva, Chorvátsko, Slovensko, Česká republika, Lotyšsko, Turecko, Maďarsko, Poľsko, Rumunsko, Bulharsko, FYROM- Macedónsko </a:t>
                      </a:r>
                      <a:endParaRPr lang="sk-SK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105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kern="150" dirty="0">
                          <a:solidFill>
                            <a:srgbClr val="0033CC"/>
                          </a:solidFill>
                        </a:rPr>
                        <a:t>75</a:t>
                      </a:r>
                      <a:endParaRPr lang="sk-SK" sz="2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215" y="1120370"/>
            <a:ext cx="7772400" cy="749069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Jazyková podpora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892299"/>
            <a:ext cx="7670800" cy="4712895"/>
          </a:xfrm>
        </p:spPr>
        <p:txBody>
          <a:bodyPr/>
          <a:lstStyle/>
          <a:p>
            <a:pPr algn="just">
              <a:buNone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Jazyková podpora:</a:t>
            </a:r>
          </a:p>
          <a:p>
            <a:pPr algn="just"/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len pre žiakov a absolventov v OVP</a:t>
            </a:r>
          </a:p>
          <a:p>
            <a:pPr algn="just"/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trvanie mobility dlhšie ako 19 dní</a:t>
            </a:r>
          </a:p>
          <a:p>
            <a:pPr algn="just"/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Cez licencie - On-line jazyková príprava pre 18 jazykov : BG, CZ, DK, DE, EL, EN, ES. FI, FR, HR, HU, IT, NL, PL, PT, RO, SK, SE– nedostávajú žiaden grant</a:t>
            </a:r>
          </a:p>
          <a:p>
            <a:pPr algn="just"/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150 EUR na účastníka pre iné jazyky okrem uvedených jazykov</a:t>
            </a:r>
          </a:p>
          <a:p>
            <a:pPr>
              <a:buNone/>
            </a:pP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Podporné dokumenty: </a:t>
            </a:r>
          </a:p>
          <a:p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</a:rPr>
              <a:t>potvrdenie o účasti na jazykovej príprave (prezenčná listina, faktúra za zakúpenie vzdelávacích materiálov a pod.)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UPOZORNENIE: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pri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krátkych mobilitách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je jazyková príprava financovaná z rozpočtovej kategórie </a:t>
            </a:r>
            <a:r>
              <a:rPr lang="sk-SK" sz="2000" i="1" dirty="0" smtClean="0">
                <a:solidFill>
                  <a:schemeClr val="accent2">
                    <a:lumMod val="75000"/>
                  </a:schemeClr>
                </a:solidFill>
              </a:rPr>
              <a:t>podpora na organizáciu</a:t>
            </a:r>
            <a:endParaRPr lang="sk-SK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1057537"/>
            <a:ext cx="7658100" cy="787400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Poplatok za kurz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6408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Poplatok za kurz: 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len mobility zamestnancov ŠV a VD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70 Euro na deň na účastníka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maximálne 700 Euro na mobilitu</a:t>
            </a: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Podporné dokumenty: 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certifikát, resp. potvrdenie o účasti na kurze od prijímajúcej organizácie</a:t>
            </a: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457" y="971476"/>
            <a:ext cx="7658100" cy="695959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Špeciálne potreby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30" y="1645920"/>
            <a:ext cx="8466268" cy="5034579"/>
          </a:xfrm>
        </p:spPr>
        <p:txBody>
          <a:bodyPr/>
          <a:lstStyle/>
          <a:p>
            <a:r>
              <a:rPr lang="sk-SK" sz="1800" dirty="0" smtClean="0">
                <a:solidFill>
                  <a:schemeClr val="accent1">
                    <a:lumMod val="75000"/>
                  </a:schemeClr>
                </a:solidFill>
              </a:rPr>
              <a:t>ak boli žiadané v prihláške a schválené NA</a:t>
            </a:r>
          </a:p>
          <a:p>
            <a:pPr algn="just"/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ak neboli žiadané v prihláške - príjemca môže presunúť prostriedky z akejkoľvek rozpočtovej kategórie do kategórie </a:t>
            </a:r>
            <a:r>
              <a:rPr lang="sk-SK" sz="1800" i="1" dirty="0" smtClean="0">
                <a:solidFill>
                  <a:schemeClr val="accent2">
                    <a:lumMod val="75000"/>
                  </a:schemeClr>
                </a:solidFill>
              </a:rPr>
              <a:t>podpora na špeciálne potreby</a:t>
            </a:r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, aj keď pôvodne neboli žiadne prostriedky pridelené na túto podporu, ako je uvedené v prílohe II; (čl. I.3.3 bod b.zmluvy)</a:t>
            </a:r>
          </a:p>
          <a:p>
            <a:pPr algn="just"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Oprávnené náklady:</a:t>
            </a:r>
          </a:p>
          <a:p>
            <a:pPr algn="just"/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nevyhnutné, aby umožnili osobám so zdravotným postihnutím zúčastniť sa na akcii a ktoré sú dodatočné k nákladom podporeným jednotkovým príspevkom, ako je uvedené v článku II.19.1. vo Všeobecných podmienkach</a:t>
            </a:r>
          </a:p>
          <a:p>
            <a:pPr algn="just"/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Vo výnimočných prípadoch, keď sprevádzajúca osoba potrebuje zostať v zahraničí viac ako 60 dní.</a:t>
            </a:r>
          </a:p>
          <a:p>
            <a:pPr>
              <a:buNone/>
            </a:pPr>
            <a:r>
              <a:rPr lang="sk-SK" sz="1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Podporné dokumenty: </a:t>
            </a:r>
            <a:r>
              <a:rPr lang="sk-SK" sz="1800" dirty="0" smtClean="0">
                <a:solidFill>
                  <a:schemeClr val="accent1">
                    <a:lumMod val="75000"/>
                  </a:schemeClr>
                </a:solidFill>
              </a:rPr>
              <a:t>účtovné doklady skutočných nákladov, ktoré vznikli.</a:t>
            </a:r>
          </a:p>
          <a:p>
            <a:pPr>
              <a:buNone/>
            </a:pPr>
            <a:endParaRPr lang="sk-SK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UPOZORNENIE: </a:t>
            </a:r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špeciálne potreby musia byť náležite zdôvodnené, aby boli uznané ako oprávnené. Je potrebné predložiť aj preukaz ZŤP.</a:t>
            </a: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457" y="971476"/>
            <a:ext cx="7658100" cy="695959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Mimoriadne náklady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30" y="1645920"/>
            <a:ext cx="8466268" cy="5034579"/>
          </a:xfrm>
        </p:spPr>
        <p:txBody>
          <a:bodyPr/>
          <a:lstStyle/>
          <a:p>
            <a:endParaRPr lang="sk-SK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ak boli žiadané v prihláške a schválené NA</a:t>
            </a:r>
          </a:p>
          <a:p>
            <a:endParaRPr lang="sk-SK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Oprávnené náklady:</a:t>
            </a:r>
          </a:p>
          <a:p>
            <a:pPr>
              <a:buNone/>
            </a:pPr>
            <a:endParaRPr lang="sk-SK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Dodatočné náklady na podporu účasti učiacich sa s nedostatkom príležitostí (okrem cestovných nákladov a indivuálnej podpory pre účastníkov aj sprevádzajúce osoby). Prefinancovanie do 100 % oprávnených nákladov</a:t>
            </a:r>
          </a:p>
          <a:p>
            <a:pPr>
              <a:buNone/>
            </a:pPr>
            <a:endParaRPr lang="sk-SK" sz="105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Vyššia moc</a:t>
            </a:r>
            <a:endParaRPr lang="sk-SK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9834"/>
            <a:ext cx="7772400" cy="4258235"/>
          </a:xfrm>
        </p:spPr>
        <p:txBody>
          <a:bodyPr/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V prípade </a:t>
            </a:r>
          </a:p>
          <a:p>
            <a:pPr marL="265176" indent="-265176" eaLnBrk="1" fontAlgn="auto" hangingPunct="1">
              <a:spcAft>
                <a:spcPts val="0"/>
              </a:spcAft>
              <a:buNone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- prírodnej katastrofy </a:t>
            </a:r>
          </a:p>
          <a:p>
            <a:pPr marL="265176" indent="-265176" eaLnBrk="1" fontAlgn="auto" hangingPunct="1">
              <a:spcAft>
                <a:spcPts val="0"/>
              </a:spcAft>
              <a:buNone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- choroby – potvrdené lekárom   </a:t>
            </a:r>
          </a:p>
          <a:p>
            <a:pPr marL="265176" indent="-265176" eaLnBrk="1" fontAlgn="auto" hangingPunct="1">
              <a:spcAft>
                <a:spcPts val="0"/>
              </a:spcAft>
              <a:buNone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=&gt; NA uzná účastníkovi náklad ako oprávnený po predložení dodatočných podporných dokumentov. </a:t>
            </a:r>
          </a:p>
          <a:p>
            <a:pPr marL="265176" indent="-265176" eaLnBrk="1" fontAlgn="auto" hangingPunct="1">
              <a:spcAft>
                <a:spcPts val="0"/>
              </a:spcAft>
              <a:buNone/>
              <a:defRPr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Napr. krach, štrajk prepravnej spoločnosti a pod. – nie je prípad vyššej moci. </a:t>
            </a:r>
          </a:p>
          <a:p>
            <a:pPr marL="265176" indent="-26517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k-SK" sz="900" b="1" i="1" dirty="0" smtClean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  <a:p>
            <a:pPr marL="265176" indent="-26517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sz="2400" b="1" i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Odporúčame komplexné cestovné poistenie aj pre tieto prípady!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 </a:t>
            </a:r>
          </a:p>
          <a:p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016000"/>
            <a:ext cx="8026400" cy="762000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Financovanie mobilít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326" y="2272936"/>
            <a:ext cx="7695474" cy="653143"/>
          </a:xfrm>
        </p:spPr>
        <p:txBody>
          <a:bodyPr/>
          <a:lstStyle/>
          <a:p>
            <a:endParaRPr lang="sk-SK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b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pre vysielajúcu inštitúciu</a:t>
            </a:r>
          </a:p>
          <a:p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4200" y="2489201"/>
            <a:ext cx="7848600" cy="3636962"/>
          </a:xfrm>
        </p:spPr>
        <p:txBody>
          <a:bodyPr/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Podpora na organizáciu -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príspevok na  náklady spojené so zabezpečením mobility</a:t>
            </a: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Paušál – do 100 účastníkov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350 EUR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na účastníka;</a:t>
            </a:r>
          </a:p>
          <a:p>
            <a:pPr>
              <a:buNone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	- nad 100 účastníkov: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EUR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za ďalšieho účastníka</a:t>
            </a:r>
          </a:p>
          <a:p>
            <a:pPr>
              <a:buNone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746" y="926135"/>
            <a:ext cx="7950200" cy="913423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na organizáciu</a:t>
            </a:r>
            <a:endParaRPr lang="sk-SK" sz="36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69" y="2011680"/>
            <a:ext cx="7704674" cy="4260027"/>
          </a:xfrm>
        </p:spPr>
        <p:txBody>
          <a:bodyPr/>
          <a:lstStyle/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náklady spojené s aktivitami, ktoré slúžia na podporu mobility (okrem nákladov spojených s účasťou účastníkov na mobilite)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náklady priamo spojené s realizáciou a manažmentom projektu a projektových aktivít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náklady spojené s prípravou a realizáciou mobilít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náklady spojené so zabezpečením kvality mobilitných aktivít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náklady spojené s monitoringom projektových aktivít a šírením výsledkov o projekte a jeho aktivitách</a:t>
            </a:r>
          </a:p>
          <a:p>
            <a:pPr>
              <a:buNone/>
            </a:pPr>
            <a:endParaRPr lang="sk-SK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k-SK" sz="2400" dirty="0" smtClean="0"/>
          </a:p>
          <a:p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191500" cy="1258645"/>
          </a:xfrm>
        </p:spPr>
        <p:txBody>
          <a:bodyPr>
            <a:normAutofit/>
          </a:bodyPr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na organizáciu  - </a:t>
            </a:r>
            <a:r>
              <a:rPr lang="sk-SK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príklady použitia </a:t>
            </a:r>
            <a:endParaRPr lang="sk-SK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2181496"/>
            <a:ext cx="8046336" cy="381665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výber účastníkov mobility, ak nebol realizovaný pred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  podaním prihlášky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cesty spojené s dohodnutím podmienok pre účastníkov (pri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  žiakoch OVP)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príprava  a integrácia účastníkov mobility (pri žiakoch OVP)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zabezpečenie efektívneho vedenia a dohľad nad mobilitou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  účastníkov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osobitné opatrenia na zabezpečenie kvality stáží žiakov v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  podnikoch, resp. mobility vo všeobecnosti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jazyková a </a:t>
            </a:r>
            <a:r>
              <a:rPr lang="sk-SK" sz="2200" dirty="0" err="1" smtClean="0">
                <a:solidFill>
                  <a:schemeClr val="accent2">
                    <a:lumMod val="75000"/>
                  </a:schemeClr>
                </a:solidFill>
              </a:rPr>
              <a:t>medzikultúrna</a:t>
            </a: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 príprava žiakov a zamestnancov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168400"/>
            <a:ext cx="7810500" cy="927100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Legislatíva</a:t>
            </a:r>
            <a:b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potrebná k vyúčtovaniu projektov</a:t>
            </a:r>
            <a:endParaRPr lang="sk-SK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2168434"/>
            <a:ext cx="7907745" cy="4258492"/>
          </a:xfrm>
        </p:spPr>
        <p:txBody>
          <a:bodyPr/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Zákon 595/2003 Z.z. o dani z príjmov (§9, odsek 2, </a:t>
            </a:r>
            <a:r>
              <a:rPr lang="sk-SK" sz="2400" dirty="0" err="1" smtClean="0">
                <a:solidFill>
                  <a:schemeClr val="accent2">
                    <a:lumMod val="75000"/>
                  </a:schemeClr>
                </a:solidFill>
              </a:rPr>
              <a:t>písm.s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) – finančné prostriedky z grantov sú </a:t>
            </a: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od dane oslobodené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Zákon 283/2002 </a:t>
            </a:r>
            <a:r>
              <a:rPr lang="sk-SK" sz="2400" dirty="0" err="1" smtClean="0">
                <a:solidFill>
                  <a:schemeClr val="accent2">
                    <a:lumMod val="75000"/>
                  </a:schemeClr>
                </a:solidFill>
              </a:rPr>
              <a:t>Z.z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. o cestovných náhradách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Zákon 431/2002 </a:t>
            </a:r>
            <a:r>
              <a:rPr lang="sk-SK" sz="2400" dirty="0" err="1" smtClean="0">
                <a:solidFill>
                  <a:schemeClr val="accent2">
                    <a:lumMod val="75000"/>
                  </a:schemeClr>
                </a:solidFill>
              </a:rPr>
              <a:t>Z.z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. o účtovníctve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Legislatíva 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EÚ má prednosť pred slovenskou legislatívou (zakotvené aj v ústave SR)  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k-SK" sz="2000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58" y="904620"/>
            <a:ext cx="7785100" cy="596670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Financovanie projektu  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907177"/>
            <a:ext cx="8424005" cy="3813841"/>
          </a:xfrm>
        </p:spPr>
        <p:txBody>
          <a:bodyPr/>
          <a:lstStyle/>
          <a:p>
            <a:pPr>
              <a:buNone/>
            </a:pPr>
            <a:r>
              <a:rPr lang="sk-SK" sz="2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ČLÁNOK I.4 SPRÁVY A PLATOBNÝ KALENDÁR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sz="2400" b="1" i="1" dirty="0" smtClean="0">
                <a:solidFill>
                  <a:schemeClr val="accent2">
                    <a:lumMod val="75000"/>
                  </a:schemeClr>
                </a:solidFill>
              </a:rPr>
              <a:t>Platobné podmienky zmluvy o poskytnutí grantu:</a:t>
            </a:r>
          </a:p>
          <a:p>
            <a:pPr eaLnBrk="1" fontAlgn="auto" hangingPunct="1">
              <a:spcAft>
                <a:spcPts val="0"/>
              </a:spcAft>
              <a:buFont typeface="Symbol"/>
              <a:buChar char="Þ"/>
              <a:defRPr/>
            </a:pP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všetky projekty 80% + 20% 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prvá splátka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, t.j. 80% grantu po zaslaní zmluvy do 30 dní odo dňa podpisu  zmluvy NA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splátka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, t.j. 20% po predložení záverečnej správy s potrebnými prílohami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 sz="10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UPOZORNENIE: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pre potreby 1.splátky potrebné predložiť a) zverejnenie zmluvy v CRZ alebo b) čestné prehlásenie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Symbol"/>
              <a:buChar char="Þ"/>
              <a:defRPr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33CC"/>
                </a:solidFill>
              </a:rPr>
              <a:t> 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Kto je povinný zverejňovať zmluvy v C</a:t>
            </a:r>
            <a:r>
              <a:rPr lang="sk-SK" sz="28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</a:t>
            </a:r>
            <a:endParaRPr lang="sk-SK" sz="28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sk-SK" sz="1500" dirty="0" smtClean="0"/>
              <a:t>    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V centrálnom registri zmlúv zverejňujú zmluvy povinné osoby podľa § 2 zákona  </a:t>
            </a:r>
            <a:r>
              <a:rPr lang="sk-SK" sz="1500" dirty="0" smtClean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č. 211/2000 Z. z. o slobodnom prístupe k informáciám a o zmene a doplnení niektorých zákonov (zákon o slobode informácií) v znení neskorších </a:t>
            </a:r>
            <a:r>
              <a:rPr lang="sk-SK" sz="1500" dirty="0" smtClean="0">
                <a:solidFill>
                  <a:schemeClr val="accent2">
                    <a:lumMod val="75000"/>
                  </a:schemeClr>
                </a:solidFill>
              </a:rPr>
              <a:t> p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redpisov</a:t>
            </a:r>
            <a:r>
              <a:rPr lang="sk-SK" sz="15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1500" u="sng" dirty="0" smtClean="0">
                <a:solidFill>
                  <a:schemeClr val="accent2">
                    <a:lumMod val="75000"/>
                  </a:schemeClr>
                </a:solidFill>
              </a:rPr>
              <a:t>s výnimkou Národnej banky Slovenska, obcí, vyšších územných celkov a povinných osôb, ktoré sú ich rozpočtovou alebo príspevkovou organizáciou a povinných osôb, v ktorých majú viac ako 50% účasť. 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V Centrálnom registri zmlúv sú povinné zverejňovať zmluvy: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štátne orgány,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právnické osoby a fyzické osoby, ktorým zákon zveruje právomoc rozhodovať </a:t>
            </a:r>
            <a:r>
              <a:rPr lang="sk-SK" sz="15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o právach a povinnostiach fyzických osôb alebo právnických osôb v oblasti verejnej správy (napr. súkromné školy), tieto sprístupňujú informácie iba v rozsahu  ich rozhodovacej činnosti,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právnické osoby zriadené zákonom (tzv. verejnoprávne inštitúcie ako napr. Sociálna poisťovňa a iné právnické osoby zriadené zákonom ako napr. Fond národného majetku),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právnické osoby zriadené  štátnym orgánom,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accent2">
                    <a:lumMod val="75000"/>
                  </a:schemeClr>
                </a:solidFill>
              </a:rPr>
              <a:t>právnické osoby založené povinnými osobami podľa § 2 ods. 1 a 2 zákona</a:t>
            </a:r>
            <a:endParaRPr lang="sk-SK" sz="15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sk-SK" sz="15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sz="28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Záverečná správa a vyúčtovanie projektu</a:t>
            </a:r>
            <a:endParaRPr lang="sk-SK" sz="28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Vo fáze predkladania záverečnej správy sa   nepožaduje predloženie účtovných dokladov             o výdavkoch (povinnosť uchovávať v účtovníctve)</a:t>
            </a:r>
          </a:p>
          <a:p>
            <a:pPr fontAlgn="auto">
              <a:spcAft>
                <a:spcPts val="0"/>
              </a:spcAft>
              <a:defRPr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Do doby vyúčtovania projektu sú finančné      prostriedky na grant majetkom Európskej Únie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58" y="1146735"/>
            <a:ext cx="7823200" cy="965200"/>
          </a:xfrm>
        </p:spPr>
        <p:txBody>
          <a:bodyPr/>
          <a:lstStyle/>
          <a:p>
            <a:pPr algn="l"/>
            <a:r>
              <a:rPr lang="sk-SK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k-SK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 k evidencii zmlúv u príjemcu</a:t>
            </a:r>
            <a:endParaRPr lang="sk-SK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0" y="2194560"/>
            <a:ext cx="7970265" cy="3851237"/>
          </a:xfrm>
        </p:spPr>
        <p:txBody>
          <a:bodyPr/>
          <a:lstStyle/>
          <a:p>
            <a:pPr>
              <a:buNone/>
            </a:pP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zmluva o poskytnutí grantu medzi SAAIC-NA a organizáciou, ktorá získala grant</a:t>
            </a:r>
          </a:p>
          <a:p>
            <a:pPr>
              <a:buNone/>
            </a:pPr>
            <a:endParaRPr lang="sk-SK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	- </a:t>
            </a:r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</a:rPr>
              <a:t>organizácia zaúčtuje všetky účtovné operácie spojené so zmluvou (pohľadávku, príjem splátok, záverečné vyúčtovanie...)</a:t>
            </a:r>
          </a:p>
          <a:p>
            <a:pPr>
              <a:buNone/>
            </a:pPr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</a:rPr>
              <a:t>	- organizácia postupuje podľa Zákona o účtovníctve a Zákona o cestovných náhradách</a:t>
            </a:r>
          </a:p>
          <a:p>
            <a:pPr marL="0" indent="0" algn="ctr">
              <a:buNone/>
            </a:pPr>
            <a:endParaRPr lang="sk-SK" sz="1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1800" i="1" dirty="0" smtClean="0">
                <a:solidFill>
                  <a:schemeClr val="accent1">
                    <a:lumMod val="75000"/>
                  </a:schemeClr>
                </a:solidFill>
              </a:rPr>
              <a:t>Odporúčame organizáciám vytvoriť si interný predpis o postupoch účtovania grantu </a:t>
            </a:r>
            <a:endParaRPr lang="sk-SK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66206" y="2246811"/>
            <a:ext cx="797218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2. </a:t>
            </a: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Zmluva medzi organizáciou a účastníkom mobility</a:t>
            </a:r>
          </a:p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sk-SK" i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organizácia musí uzatvoriť s účastníkom mobility Zmluvu   </a:t>
            </a:r>
          </a:p>
          <a:p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  o poskytnutí finančnej podpory účastníkovi   </a:t>
            </a:r>
          </a:p>
          <a:p>
            <a:r>
              <a:rPr lang="sk-SK" sz="22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sz="22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sk-SK" sz="2200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</a:t>
            </a:r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- zmluvu zaúčtuje a uhradí príspevok na mobilitu</a:t>
            </a:r>
          </a:p>
          <a:p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- účastník (okrem žiakov) si vypíše príkaz na zahraničnú  </a:t>
            </a:r>
          </a:p>
          <a:p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  pracovnú cestu a po ukončení mobility si spraví </a:t>
            </a:r>
          </a:p>
          <a:p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  vyúčtovanie cesty v súlade s vytvorenou internou </a:t>
            </a:r>
          </a:p>
          <a:p>
            <a:r>
              <a:rPr lang="sk-SK" sz="2200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  smernicou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959" y="1332412"/>
            <a:ext cx="7406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Pomoc k evidencii zmlúv u príjemcu</a:t>
            </a:r>
            <a:endParaRPr lang="sk-SK" sz="32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85800" y="1282700"/>
            <a:ext cx="7835900" cy="4813300"/>
          </a:xfrm>
        </p:spPr>
        <p:txBody>
          <a:bodyPr/>
          <a:lstStyle/>
          <a:p>
            <a:r>
              <a:rPr lang="sk-SK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Výdavky na mobilite sú nižšie ako grant</a:t>
            </a:r>
          </a:p>
          <a:p>
            <a:pPr>
              <a:buNone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Organizácia  vyplatila účastníkovi príspevok na mobilitu dohodnutý v zmluve, vyúčtovanie uchováva spolu so zmluvou. </a:t>
            </a:r>
          </a:p>
          <a:p>
            <a:pPr>
              <a:buNone/>
            </a:pPr>
            <a:endParaRPr lang="sk-SK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Výdavky na mobilite sú vyššie ako grant</a:t>
            </a:r>
          </a:p>
          <a:p>
            <a:pPr>
              <a:buNone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Organizácia vyplatila účastníkovi príspevok na mobilitu dohodnutý v zmluve. Podľa § 10a, Zákona o cestovných náhradách, doplatí účastníkovi rozdiel medzi príspevkom a skutočnými výdavkami na mobilite z vlastných zdrojov. </a:t>
            </a:r>
          </a:p>
          <a:p>
            <a:pPr>
              <a:buNone/>
            </a:pPr>
            <a:endParaRPr lang="sk-SK" sz="2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Dokumentácia - archivácia</a:t>
            </a:r>
            <a:endParaRPr lang="sk-SK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Záznam z výberového procesu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Zmluvy, e-mailová komunikácia, listy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Dátumy, podpisy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Minimálne požiadavky (zmluvy s účastníkmi)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Poistenie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Evidovanie akýchkoľvek zmien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 Kontrolný zoznam – aj k ukončenému projektu, pri  </a:t>
            </a:r>
          </a:p>
          <a:p>
            <a:pPr>
              <a:buNone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400" smtClean="0">
                <a:solidFill>
                  <a:schemeClr val="accent2">
                    <a:lumMod val="75000"/>
                  </a:schemeClr>
                </a:solidFill>
              </a:rPr>
              <a:t>archivácii 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– ak niečo chýba – doložiť vysvetlenie</a:t>
            </a:r>
          </a:p>
          <a:p>
            <a:pPr>
              <a:buFont typeface="Arial" pitchFamily="34" charset="0"/>
              <a:buChar char="•"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168400"/>
            <a:ext cx="7810500" cy="927100"/>
          </a:xfrm>
        </p:spPr>
        <p:txBody>
          <a:bodyPr/>
          <a:lstStyle/>
          <a:p>
            <a:r>
              <a:rPr lang="sk-SK" sz="40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Povinné čítanie 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2133600"/>
            <a:ext cx="7924800" cy="3675529"/>
          </a:xfrm>
        </p:spPr>
        <p:txBody>
          <a:bodyPr/>
          <a:lstStyle/>
          <a:p>
            <a:pPr marL="265176" indent="-265176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Zmluva o poskytnutí grantu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medzi SAAIC-NA programu E+ a príjemcom grantu</a:t>
            </a:r>
          </a:p>
          <a:p>
            <a:pPr marL="265176" indent="-265176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Príloha I.Všeobecné podmienky –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obsahujú okrem iného  oprávnené náklady; rozpočtové presuny; výpočet konečnej sumy grantu; kontroly, audity a hodnotenie</a:t>
            </a:r>
          </a:p>
          <a:p>
            <a:pPr marL="265176" indent="-265176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Príloha III. Finančné a zmluvné pravidlá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– obsahujú okrem iného oprávnené náklady, výpočet reálnych nákladov a iné oprávnené aktivity a náklady, krátenie grantu podporné dokumenty</a:t>
            </a:r>
          </a:p>
          <a:p>
            <a:pPr marL="265176" indent="-265176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Príloha IV. Sadzby platné pre jednotkové píspevky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- výpočet položiek grantu na základe jednotkových príspevkov,</a:t>
            </a:r>
            <a:endParaRPr lang="sk-SK" sz="2000" b="1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k-SK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038" y="2970088"/>
            <a:ext cx="7772400" cy="7490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</a:t>
            </a:r>
            <a: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  <a:t/>
            </a:r>
            <a:b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</a:br>
            <a: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  <a:t/>
            </a:r>
            <a:b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</a:br>
            <a: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  <a:t>www.erasmusplus.sk</a:t>
            </a:r>
            <a:b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</a:br>
            <a:r>
              <a:rPr lang="sk-SK" sz="3200" dirty="0" smtClean="0">
                <a:solidFill>
                  <a:srgbClr val="3333FF"/>
                </a:solidFill>
                <a:latin typeface="Trebuchet MS" pitchFamily="34" charset="0"/>
                <a:cs typeface="Tahoma" pitchFamily="34" charset="0"/>
              </a:rPr>
              <a:t>backoffice@saaic.sk</a:t>
            </a:r>
            <a:r>
              <a:rPr lang="sk-SK" dirty="0" smtClean="0">
                <a:latin typeface="Calibri" pitchFamily="34" charset="0"/>
                <a:cs typeface="Tahoma" pitchFamily="34" charset="0"/>
              </a:rPr>
              <a:t/>
            </a:r>
            <a:br>
              <a:rPr lang="sk-SK" dirty="0" smtClean="0">
                <a:latin typeface="Calibri" pitchFamily="34" charset="0"/>
                <a:cs typeface="Tahoma" pitchFamily="34" charset="0"/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5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Legislatíva</a:t>
            </a:r>
            <a:br>
              <a:rPr lang="sk-SK" sz="35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5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potrebná k vyúčtovaniu projektov</a:t>
            </a:r>
            <a:endParaRPr lang="sk-SK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223657"/>
          </a:xfrm>
        </p:spPr>
        <p:txBody>
          <a:bodyPr/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k-SK" sz="2000" b="1" i="1" dirty="0" smtClean="0">
                <a:solidFill>
                  <a:schemeClr val="accent2">
                    <a:lumMod val="75000"/>
                  </a:schemeClr>
                </a:solidFill>
              </a:rPr>
              <a:t>Zákon 523/2004 Z.z. o rozpočtových pravidlách verejnej správy</a:t>
            </a:r>
          </a:p>
          <a:p>
            <a:pPr marL="265176" indent="-265176" algn="just" eaLnBrk="1" fontAlgn="auto" hangingPunct="1">
              <a:spcAft>
                <a:spcPts val="0"/>
              </a:spcAft>
              <a:buNone/>
              <a:defRPr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§20, odsek 8 – oznamovacia povinnosť pre PO a FO voči Ministerstvu financií). </a:t>
            </a:r>
            <a:r>
              <a:rPr lang="sk-SK" sz="2000" dirty="0" smtClean="0">
                <a:solidFill>
                  <a:srgbClr val="C00000"/>
                </a:solidFill>
              </a:rPr>
              <a:t>Elektronický formulár zverejňený na web stránke MF SR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– v menu  „Finančné vzťahy s EU“ pod záložkou „Oznámenie o prijatí finančnej pomoci z EÚ“ v časti „Elektronické podávanie oznámení o prijatí finančnej pomoci priamo z EÚ“ </a:t>
            </a:r>
          </a:p>
          <a:p>
            <a:pPr marL="265176" indent="-265176" algn="just" eaLnBrk="1" fontAlgn="auto" hangingPunct="1">
              <a:spcAft>
                <a:spcPts val="0"/>
              </a:spcAft>
              <a:buNone/>
              <a:defRPr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§22, odsek 4 – rozpočtová organizácia </a:t>
            </a:r>
            <a:r>
              <a:rPr lang="sk-SK" sz="2000" b="1" dirty="0" smtClean="0">
                <a:solidFill>
                  <a:srgbClr val="FF0000"/>
                </a:solidFill>
              </a:rPr>
              <a:t>môže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sústreďovať príjmy na samostatných účtoch a realizovať výdavky zo samostatných účtov v prípadoch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prijatia prostriedkov formou dotácie alebo grantov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960" y="1104404"/>
            <a:ext cx="7772400" cy="749069"/>
          </a:xfrm>
        </p:spPr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Legislatíva</a:t>
            </a:r>
            <a:b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potrebná k vyúčtovaniu projektov</a:t>
            </a:r>
            <a:endParaRPr lang="sk-SK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2218944"/>
            <a:ext cx="7799832" cy="3877056"/>
          </a:xfrm>
        </p:spPr>
        <p:txBody>
          <a:bodyPr/>
          <a:lstStyle/>
          <a:p>
            <a:pPr>
              <a:buNone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Národná agentúra neposkytuje metodické usmernenia ohľadne účtovania mimorozpočtových verejných prostriedkov.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Opatrenia MF SR – členenia analytickej evidencie pre použitie rozpočtovej kvalifikácie v delení na:</a:t>
            </a:r>
          </a:p>
          <a:p>
            <a:pPr>
              <a:buNone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- symbol</a:t>
            </a:r>
          </a:p>
          <a:p>
            <a:pPr>
              <a:buNone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	- znak   (znak „M“ – mimorozpočtový zdroj)</a:t>
            </a:r>
          </a:p>
          <a:p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Finančný kód  uvedený vo Finančnom spravodajcovi 4/2017 </a:t>
            </a:r>
          </a:p>
          <a:p>
            <a:pPr>
              <a:buNone/>
            </a:pPr>
            <a:endParaRPr lang="sk-SK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sk-SK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Všeobecné finančné podmienky</a:t>
            </a:r>
            <a:endParaRPr lang="sk-SK" sz="36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Každému projektu môže byť udelený len jeden grant z rozpočtu EÚ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Grant </a:t>
            </a: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nesmie vytvárať zisk 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pre príjemcu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Grant nesmie byť udelený na ukončené akcie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Granty sú založené na princípe spolufinancovania (treba počítať s </a:t>
            </a:r>
            <a:r>
              <a:rPr lang="sk-SK" sz="2400" dirty="0" err="1" smtClean="0">
                <a:solidFill>
                  <a:schemeClr val="accent2">
                    <a:lumMod val="75000"/>
                  </a:schemeClr>
                </a:solidFill>
              </a:rPr>
              <a:t>predfinancovaním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Grant nie je určený na nákup HM,NM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Žiadateľ o grant má mať zabezpečené materiálne a personálne vybavenie pre realizáciu projektu pred podaním žiadosti o grant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570" y="965200"/>
            <a:ext cx="7772400" cy="113254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– </a:t>
            </a:r>
            <a:b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finančný príspevok je tvorený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4095" y="2120303"/>
            <a:ext cx="8261872" cy="4388074"/>
          </a:xfrm>
          <a:noFill/>
        </p:spPr>
        <p:txBody>
          <a:bodyPr/>
          <a:lstStyle/>
          <a:p>
            <a:pPr algn="just" eaLnBrk="1" hangingPunct="1"/>
            <a:r>
              <a:rPr lang="sk-SK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Jednotkový príspevok (UNIT contribution) </a:t>
            </a:r>
            <a:endParaRPr lang="sk-SK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realizácia a počet aktivít a počty – osôb, dní, km a pod.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uznanie – na základe realizácie a jej potvrdenia podpornými dokumentmi</a:t>
            </a:r>
          </a:p>
          <a:p>
            <a:pPr algn="just" eaLnBrk="1" hangingPunct="1">
              <a:buFont typeface="Arial" pitchFamily="34" charset="0"/>
              <a:buChar char="•"/>
            </a:pPr>
            <a:endParaRPr lang="sk-SK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 eaLnBrk="1" hangingPunct="1"/>
            <a:r>
              <a:rPr lang="sk-SK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Príspevok na základe reálnych nákladov (REAL costs)</a:t>
            </a:r>
          </a:p>
          <a:p>
            <a:pPr marL="0" lvl="1"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náklad schválený NA vo fáze prihlášky, resp. v súlade so zmluvou</a:t>
            </a:r>
          </a:p>
          <a:p>
            <a:pPr marL="0" lvl="1"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možnosť uznania nákladov až do výšky 100%</a:t>
            </a:r>
          </a:p>
          <a:p>
            <a:pPr marL="0" lvl="1"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uznanie – na základe realizácie, oprávnenosti predmetného reálneho nákladu a predloženia  účtovných dokladov </a:t>
            </a:r>
          </a:p>
          <a:p>
            <a:pPr marL="0" lvl="1" algn="just" eaLnBrk="1" hangingPunct="1"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</a:rPr>
              <a:t> pre projekty KA1 ide o podporu na špeciálne potreby, t.j. napr. príspevok pre účastníka so špeciálnymi potrebami </a:t>
            </a:r>
          </a:p>
          <a:p>
            <a:pPr algn="l" eaLnBrk="1" hangingPunct="1"/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 algn="just" eaLnBrk="1" hangingPunct="1"/>
            <a:endParaRPr lang="sk-SK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Finančný príspevok sa skladá</a:t>
            </a:r>
            <a:endParaRPr lang="sk-SK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330" y="2338250"/>
            <a:ext cx="7765869" cy="3757749"/>
          </a:xfrm>
        </p:spPr>
        <p:txBody>
          <a:bodyPr/>
          <a:lstStyle/>
          <a:p>
            <a:endParaRPr lang="sk-SK" sz="3600" dirty="0" smtClean="0"/>
          </a:p>
          <a:p>
            <a:r>
              <a:rPr lang="sk-SK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pre účastníka mobility</a:t>
            </a:r>
          </a:p>
          <a:p>
            <a:r>
              <a:rPr lang="sk-SK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pre vysielajúci organizáciu</a:t>
            </a:r>
          </a:p>
          <a:p>
            <a:endParaRPr lang="sk-SK" sz="36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k-SK" sz="3600" b="1" dirty="0">
              <a:solidFill>
                <a:srgbClr val="00B05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93570" y="965200"/>
            <a:ext cx="7772400" cy="11325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GRANT – </a:t>
            </a:r>
            <a:br>
              <a:rPr kumimoji="0" lang="sk-SK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k-SK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finančný príspevok sa skladá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Financovanie mobilít</a:t>
            </a:r>
            <a:endParaRPr lang="sk-SK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pre účastníka mobility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Príspevok na </a:t>
            </a: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</a:rPr>
              <a:t>cestu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(jednotkový príspevok)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Príspevok na </a:t>
            </a: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</a:rPr>
              <a:t>individuálnu podporu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 (jednotkový príspevok)</a:t>
            </a:r>
          </a:p>
          <a:p>
            <a:pPr>
              <a:buNone/>
            </a:pP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	zahŕňa v sebe ubytovanie, stravu, poistenie a iné náklady spojené s pobytom v zahraničí</a:t>
            </a:r>
          </a:p>
          <a:p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</a:rPr>
              <a:t>Špeciálne potreby a mimoriadne  náklady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(na základe reálnych nákladov)</a:t>
            </a:r>
            <a:endParaRPr lang="sk-SK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k-SK" dirty="0" smtClean="0"/>
          </a:p>
          <a:p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3658" y="1756525"/>
          <a:ext cx="8470902" cy="3493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564"/>
                <a:gridCol w="2775169"/>
                <a:gridCol w="2775169"/>
              </a:tblGrid>
              <a:tr h="1207207">
                <a:tc>
                  <a:txBody>
                    <a:bodyPr/>
                    <a:lstStyle/>
                    <a:p>
                      <a:r>
                        <a:rPr lang="sk-SK" dirty="0" smtClean="0"/>
                        <a:t>Oprávnené náklady</a:t>
                      </a:r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Vzdialenostné</a:t>
                      </a:r>
                      <a:r>
                        <a:rPr lang="sk-SK" baseline="0" dirty="0" smtClean="0"/>
                        <a:t> pásma</a:t>
                      </a:r>
                    </a:p>
                    <a:p>
                      <a:r>
                        <a:rPr lang="sk-SK" sz="1400" i="1" baseline="0" dirty="0" smtClean="0">
                          <a:solidFill>
                            <a:srgbClr val="002060"/>
                          </a:solidFill>
                        </a:rPr>
                        <a:t>(vzdialenosť medzi miestom sídla </a:t>
                      </a:r>
                      <a:r>
                        <a:rPr lang="sk-SK" sz="1400" i="1" baseline="0" smtClean="0">
                          <a:solidFill>
                            <a:srgbClr val="002060"/>
                          </a:solidFill>
                        </a:rPr>
                        <a:t>vysielajúcej organizácie </a:t>
                      </a:r>
                      <a:r>
                        <a:rPr lang="sk-SK" sz="1400" i="1" baseline="0" dirty="0" smtClean="0">
                          <a:solidFill>
                            <a:srgbClr val="002060"/>
                          </a:solidFill>
                        </a:rPr>
                        <a:t>a miestom konania aktivity)</a:t>
                      </a:r>
                      <a:endParaRPr lang="sk-SK" sz="1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baseline="0" dirty="0" smtClean="0"/>
                        <a:t>Jednotkový príspevok</a:t>
                      </a:r>
                    </a:p>
                    <a:p>
                      <a:r>
                        <a:rPr lang="sk-SK" sz="1400" i="1" dirty="0" smtClean="0">
                          <a:solidFill>
                            <a:srgbClr val="002060"/>
                          </a:solidFill>
                        </a:rPr>
                        <a:t>(stanovené EK)</a:t>
                      </a:r>
                      <a:endParaRPr lang="sk-SK" sz="1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529">
                <a:tc>
                  <a:txBody>
                    <a:bodyPr/>
                    <a:lstStyle/>
                    <a:p>
                      <a:pPr algn="l"/>
                      <a:r>
                        <a:rPr lang="sk-SK" sz="1800" dirty="0" smtClean="0"/>
                        <a:t>- cesta účastníka z miesta    </a:t>
                      </a:r>
                    </a:p>
                    <a:p>
                      <a:pPr algn="l"/>
                      <a:r>
                        <a:rPr lang="sk-SK" sz="1800" dirty="0" smtClean="0"/>
                        <a:t>  sídla vysielajúcej  </a:t>
                      </a:r>
                    </a:p>
                    <a:p>
                      <a:pPr algn="l"/>
                      <a:r>
                        <a:rPr lang="sk-SK" sz="1800" dirty="0" smtClean="0"/>
                        <a:t>  organizácie do miesta  </a:t>
                      </a:r>
                    </a:p>
                    <a:p>
                      <a:pPr algn="l"/>
                      <a:r>
                        <a:rPr lang="sk-SK" sz="1800" dirty="0" smtClean="0"/>
                        <a:t>  konania aktivity a späť</a:t>
                      </a:r>
                      <a:endParaRPr lang="sk-SK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  10 až      99 km</a:t>
                      </a:r>
                    </a:p>
                    <a:p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100 až     499 km</a:t>
                      </a:r>
                    </a:p>
                    <a:p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500 až   1999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2000 až   2999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3000 až   3999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4000 až   7999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8000 až 19999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  20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180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275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360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530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  820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</a:rPr>
                        <a:t>1500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1"/>
          <p:cNvSpPr txBox="1">
            <a:spLocks/>
          </p:cNvSpPr>
          <p:nvPr/>
        </p:nvSpPr>
        <p:spPr>
          <a:xfrm>
            <a:off x="457200" y="1140311"/>
            <a:ext cx="8191500" cy="64545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925158"/>
            <a:ext cx="8191500" cy="75303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Cesta</a:t>
            </a:r>
            <a:endParaRPr kumimoji="0" lang="sk-SK" sz="3600" b="0" i="0" u="sng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033" y="5507915"/>
            <a:ext cx="838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Podporné dokumenty: </a:t>
            </a:r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potvrdenie o účasti podpísané prijímajúcou organizáciou</a:t>
            </a:r>
            <a:endParaRPr lang="sk-SK" sz="1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4857</TotalTime>
  <Words>1303</Words>
  <Application>Microsoft Office PowerPoint</Application>
  <PresentationFormat>On-screen Show (4:3)</PresentationFormat>
  <Paragraphs>239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FINANČNÉ PRAVIDLÁ  pre projekty KA1</vt:lpstr>
      <vt:lpstr>Legislatíva potrebná k vyúčtovaniu projektov</vt:lpstr>
      <vt:lpstr>Legislatíva potrebná k vyúčtovaniu projektov</vt:lpstr>
      <vt:lpstr>Legislatíva  potrebná k vyúčtovaniu projektov</vt:lpstr>
      <vt:lpstr>Všeobecné finančné podmienky</vt:lpstr>
      <vt:lpstr>GRANT –  finančný príspevok je tvorený</vt:lpstr>
      <vt:lpstr>Finančný príspevok sa skladá</vt:lpstr>
      <vt:lpstr>Financovanie mobilít</vt:lpstr>
      <vt:lpstr>Slide 9</vt:lpstr>
      <vt:lpstr>Individuálna podpora - výpočet</vt:lpstr>
      <vt:lpstr>Individuálna podpora - sadzby</vt:lpstr>
      <vt:lpstr>Jazyková podpora</vt:lpstr>
      <vt:lpstr>Poplatok za kurz</vt:lpstr>
      <vt:lpstr>Špeciálne potreby</vt:lpstr>
      <vt:lpstr>Mimoriadne náklady</vt:lpstr>
      <vt:lpstr>Vyššia moc</vt:lpstr>
      <vt:lpstr>Financovanie mobilít</vt:lpstr>
      <vt:lpstr>Podpora na organizáciu</vt:lpstr>
      <vt:lpstr>Podpora na organizáciu  -  príklady použitia </vt:lpstr>
      <vt:lpstr>Financovanie projektu  </vt:lpstr>
      <vt:lpstr> Kto je povinný zverejňovať zmluvy v CRZ</vt:lpstr>
      <vt:lpstr>Záverečná správa a vyúčtovanie projektu</vt:lpstr>
      <vt:lpstr>  Pomoc k evidencii zmlúv u príjemcu</vt:lpstr>
      <vt:lpstr>Slide 24</vt:lpstr>
      <vt:lpstr>Slide 25</vt:lpstr>
      <vt:lpstr>Dokumentácia - archivácia</vt:lpstr>
      <vt:lpstr>Povinné čítanie </vt:lpstr>
      <vt:lpstr>Ďakujem za pozornosť  www.erasmusplus.sk backoffice@saaic.sk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henika</cp:lastModifiedBy>
  <cp:revision>338</cp:revision>
  <dcterms:created xsi:type="dcterms:W3CDTF">1601-01-01T00:00:00Z</dcterms:created>
  <dcterms:modified xsi:type="dcterms:W3CDTF">2018-05-28T04:37:22Z</dcterms:modified>
</cp:coreProperties>
</file>