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2" r:id="rId3"/>
    <p:sldId id="294" r:id="rId4"/>
    <p:sldId id="293" r:id="rId5"/>
    <p:sldId id="295" r:id="rId6"/>
    <p:sldId id="296" r:id="rId7"/>
    <p:sldId id="29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CC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4660"/>
  </p:normalViewPr>
  <p:slideViewPr>
    <p:cSldViewPr snapToGrid="0">
      <p:cViewPr>
        <p:scale>
          <a:sx n="75" d="100"/>
          <a:sy n="75" d="100"/>
        </p:scale>
        <p:origin x="-142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205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5FA9D-24F1-46AC-9523-0E7B1AC2A138}" type="datetimeFigureOut">
              <a:rPr lang="sk-SK" smtClean="0"/>
              <a:pPr/>
              <a:t>6.6.2017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281F4-2C8E-4656-BC02-9AB3AE3774A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91DA49C-E06F-4C0B-BEBE-B56096F383EE}" type="datetimeFigureOut">
              <a:rPr lang="en-GB"/>
              <a:pPr>
                <a:defRPr/>
              </a:pPr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5CBA75E-0DB5-4ECA-940B-EC1BE4BDBE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7D044-0170-4E54-8A06-19B29FE9E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12C8C-691D-4F05-B678-81EE8CFF6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51DFB-B4C2-4F09-8903-28C83EEA5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7DB36-FFE6-4F18-B5AF-D84C1812C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F8546-A1D5-4D49-B09A-A5E602CDA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622F9-4666-4BDC-97B4-E9A17B989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FE89-1447-46D9-B4D3-669B57B36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64EFD-98B1-4F00-ADBE-5A5846629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03EC7-6988-4824-B138-4783E172F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saaic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907704" y="6309320"/>
            <a:ext cx="864096" cy="307048"/>
          </a:xfrm>
          <a:prstGeom prst="rect">
            <a:avLst/>
          </a:prstGeom>
        </p:spPr>
      </p:pic>
      <p:pic>
        <p:nvPicPr>
          <p:cNvPr id="6" name="Picture 5" descr="30_rokov_300dpi_png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740352" y="5445224"/>
            <a:ext cx="1296886" cy="1296886"/>
          </a:xfrm>
          <a:prstGeom prst="rect">
            <a:avLst/>
          </a:prstGeom>
        </p:spPr>
      </p:pic>
      <p:pic>
        <p:nvPicPr>
          <p:cNvPr id="7" name="Picture 6" descr="Erasmus+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1520" y="6237312"/>
            <a:ext cx="1512551" cy="432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64B7A-B150-4E75-8A43-EBDECDA9F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E7214-32A0-47AD-A1C4-8343B2A13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3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7F69A0E-F978-49CE-A537-EC932EA11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907704" y="6309320"/>
            <a:ext cx="864096" cy="307048"/>
          </a:xfrm>
          <a:prstGeom prst="rect">
            <a:avLst/>
          </a:prstGeom>
        </p:spPr>
      </p:pic>
      <p:pic>
        <p:nvPicPr>
          <p:cNvPr id="11" name="Picture 10" descr="30_rokov_300dpi_png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740352" y="5445224"/>
            <a:ext cx="1296886" cy="1296886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51520" y="6237312"/>
            <a:ext cx="1512551" cy="432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28700"/>
          </a:xfrm>
        </p:spPr>
        <p:txBody>
          <a:bodyPr/>
          <a:lstStyle/>
          <a:p>
            <a:pPr eaLnBrk="1" hangingPunct="1"/>
            <a:r>
              <a:rPr lang="sk-SK" sz="6600" b="1" dirty="0" err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</a:t>
            </a:r>
            <a:r>
              <a:rPr lang="sk-SK" sz="66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540000"/>
            <a:ext cx="8648700" cy="2159000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Kľúčová akcia 1- Vzdelávacia mobilita jednotlivcov  </a:t>
            </a:r>
          </a:p>
          <a:p>
            <a:r>
              <a:rPr lang="sk-SK" sz="2800" b="1" dirty="0" smtClean="0">
                <a:solidFill>
                  <a:srgbClr val="3333FF"/>
                </a:solidFill>
              </a:rPr>
              <a:t>Formuláre zmluvných dokumentov používané medzi príjemcom a účastníkmi</a:t>
            </a:r>
          </a:p>
          <a:p>
            <a:r>
              <a:rPr lang="sk-SK" sz="2800" b="1" dirty="0" smtClean="0">
                <a:solidFill>
                  <a:srgbClr val="3333FF"/>
                </a:solidFill>
              </a:rPr>
              <a:t>(Príloha IV Zmluvy o poskytnutí grantu) </a:t>
            </a:r>
          </a:p>
          <a:p>
            <a:r>
              <a:rPr lang="sk-SK" b="1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/>
            <a:endParaRPr lang="sk-SK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 smtClean="0">
                <a:solidFill>
                  <a:srgbClr val="3333FF"/>
                </a:solidFill>
              </a:rPr>
              <a:t>Dokumenty</a:t>
            </a:r>
            <a:endParaRPr lang="sk-SK" sz="3600" b="1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>
                <a:solidFill>
                  <a:srgbClr val="3333FF"/>
                </a:solidFill>
              </a:rPr>
              <a:t>modelové zmluvy (min. požiadavky) zverejnené v SK a EN verzii na </a:t>
            </a:r>
            <a:r>
              <a:rPr lang="sk-SK" sz="2400" dirty="0" err="1" smtClean="0">
                <a:solidFill>
                  <a:srgbClr val="3333FF"/>
                </a:solidFill>
                <a:hlinkClick r:id="rId2"/>
              </a:rPr>
              <a:t>www.erasmusplus.sk</a:t>
            </a:r>
            <a:r>
              <a:rPr lang="sk-SK" sz="2400" dirty="0" smtClean="0">
                <a:solidFill>
                  <a:srgbClr val="3333FF"/>
                </a:solidFill>
              </a:rPr>
              <a:t> – Mám projekt – Zmluvy – podľa sektorov</a:t>
            </a:r>
          </a:p>
          <a:p>
            <a:r>
              <a:rPr lang="sk-SK" sz="2400" dirty="0" smtClean="0">
                <a:solidFill>
                  <a:srgbClr val="3333FF"/>
                </a:solidFill>
              </a:rPr>
              <a:t>prispôsobiť podľa potreby</a:t>
            </a:r>
          </a:p>
          <a:p>
            <a:r>
              <a:rPr lang="sk-SK" sz="2400" dirty="0" smtClean="0">
                <a:solidFill>
                  <a:srgbClr val="3333FF"/>
                </a:solidFill>
              </a:rPr>
              <a:t>nemusia byť zaslané do NA v štádiu žiadosti o splátku</a:t>
            </a:r>
          </a:p>
          <a:p>
            <a:r>
              <a:rPr lang="sk-SK" sz="2400" dirty="0" smtClean="0">
                <a:solidFill>
                  <a:srgbClr val="3333FF"/>
                </a:solidFill>
              </a:rPr>
              <a:t>príjemca ich musí podpísať s účastníkom pred začiatkom mobility </a:t>
            </a:r>
          </a:p>
          <a:p>
            <a:r>
              <a:rPr lang="sk-SK" sz="2400" dirty="0" smtClean="0">
                <a:solidFill>
                  <a:srgbClr val="3333FF"/>
                </a:solidFill>
              </a:rPr>
              <a:t>príjemca ich na vyžiadanie predloží NA</a:t>
            </a:r>
            <a:endParaRPr lang="sk-SK" sz="2400" dirty="0">
              <a:solidFill>
                <a:srgbClr val="3333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7DB36-FFE6-4F18-B5AF-D84C1812CF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6900" y="0"/>
            <a:ext cx="7454900" cy="1193800"/>
          </a:xfrm>
        </p:spPr>
        <p:txBody>
          <a:bodyPr/>
          <a:lstStyle/>
          <a:p>
            <a:pPr eaLnBrk="1" hangingPunct="1"/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r>
              <a:rPr lang="sk-SK" sz="3200" b="1" dirty="0" smtClean="0">
                <a:solidFill>
                  <a:srgbClr val="3333FF"/>
                </a:solidFill>
              </a:rPr>
              <a:t>Povinné dokumenty</a:t>
            </a:r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endParaRPr lang="sk-SK" sz="7200" b="1" dirty="0" smtClean="0">
              <a:solidFill>
                <a:srgbClr val="3333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79700"/>
            <a:ext cx="8445500" cy="3340100"/>
          </a:xfrm>
        </p:spPr>
        <p:txBody>
          <a:bodyPr/>
          <a:lstStyle/>
          <a:p>
            <a:pPr eaLnBrk="1" hangingPunct="1"/>
            <a:r>
              <a:rPr lang="sk-SK" b="1" dirty="0" smtClean="0">
                <a:solidFill>
                  <a:srgbClr val="3333FF"/>
                </a:solidFill>
              </a:rPr>
              <a:t>    </a:t>
            </a:r>
          </a:p>
          <a:p>
            <a:pPr eaLnBrk="1" hangingPunct="1"/>
            <a:endParaRPr lang="sk-SK" b="1" dirty="0" smtClean="0">
              <a:solidFill>
                <a:srgbClr val="3333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8300" y="965200"/>
          <a:ext cx="7200900" cy="51406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2193"/>
                <a:gridCol w="1762193"/>
                <a:gridCol w="1800157"/>
                <a:gridCol w="1876357"/>
              </a:tblGrid>
              <a:tr h="1435100">
                <a:tc>
                  <a:txBody>
                    <a:bodyPr/>
                    <a:lstStyle/>
                    <a:p>
                      <a:r>
                        <a:rPr lang="sk-SK" dirty="0" smtClean="0"/>
                        <a:t>ŠV/VD/-</a:t>
                      </a:r>
                      <a:endParaRPr lang="sk-SK" dirty="0" smtClean="0"/>
                    </a:p>
                    <a:p>
                      <a:r>
                        <a:rPr lang="sk-SK" dirty="0" smtClean="0"/>
                        <a:t>zamestnanci</a:t>
                      </a:r>
                      <a:endParaRPr lang="sk-SK" dirty="0"/>
                    </a:p>
                  </a:txBody>
                  <a:tcPr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OVP</a:t>
                      </a:r>
                      <a:r>
                        <a:rPr lang="sk-SK" baseline="0" dirty="0" smtClean="0"/>
                        <a:t> – zamestnanci</a:t>
                      </a:r>
                      <a:endParaRPr lang="sk-SK" dirty="0" smtClean="0"/>
                    </a:p>
                    <a:p>
                      <a:endParaRPr lang="sk-SK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OVP</a:t>
                      </a:r>
                      <a:r>
                        <a:rPr lang="sk-SK" baseline="0" dirty="0" smtClean="0"/>
                        <a:t> – žiaci a čerství absolventi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(v</a:t>
                      </a:r>
                      <a:r>
                        <a:rPr lang="sk-SK" dirty="0" smtClean="0"/>
                        <a:t>yužívajúce</a:t>
                      </a:r>
                      <a:r>
                        <a:rPr lang="sk-SK" baseline="0" dirty="0" smtClean="0"/>
                        <a:t> ECVET)</a:t>
                      </a:r>
                      <a:endParaRPr lang="sk-SK" dirty="0" smtClean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OVP</a:t>
                      </a:r>
                      <a:r>
                        <a:rPr lang="sk-SK" baseline="0" dirty="0" smtClean="0"/>
                        <a:t> – žiaci a čerství absolventi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aseline="0" dirty="0" smtClean="0"/>
                        <a:t>(nev</a:t>
                      </a:r>
                      <a:r>
                        <a:rPr lang="sk-SK" dirty="0" smtClean="0"/>
                        <a:t>yužívajúce</a:t>
                      </a:r>
                      <a:r>
                        <a:rPr lang="sk-SK" baseline="0" dirty="0" smtClean="0"/>
                        <a:t> ECVET)</a:t>
                      </a:r>
                      <a:endParaRPr lang="sk-SK" dirty="0" smtClean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97391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Zmluva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 o poskytnutí 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grantu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Zmluva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 o poskytnutí 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grantu</a:t>
                      </a: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Zmluva o poskytnutí grantu na stáž</a:t>
                      </a: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Zmluva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 o poskytnutí 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grantu na stáž</a:t>
                      </a: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088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Program </a:t>
                      </a: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mobility</a:t>
                      </a: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Program mobility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-Program stáže  v OVP</a:t>
                      </a:r>
                      <a:endParaRPr lang="sk-SK" sz="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-Zmluva </a:t>
                      </a: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ECVET o </a:t>
                      </a: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štúdiu/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</a:rPr>
                        <a:t>stáži  </a:t>
                      </a:r>
                      <a:endParaRPr lang="sk-SK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k-S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-Záväzok kvality </a:t>
                      </a:r>
                      <a:endParaRPr lang="sk-SK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Program stáže v OVP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42837">
                <a:tc>
                  <a:txBody>
                    <a:bodyPr/>
                    <a:lstStyle/>
                    <a:p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Záväzok  kvality (iba ŠV)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Memorandum o porozumení </a:t>
                      </a:r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-ECVET</a:t>
                      </a: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685800"/>
            <a:ext cx="7454900" cy="1536700"/>
          </a:xfrm>
        </p:spPr>
        <p:txBody>
          <a:bodyPr/>
          <a:lstStyle/>
          <a:p>
            <a:pPr eaLnBrk="1" hangingPunct="1"/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r>
              <a:rPr lang="sk-SK" sz="36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Zmluva o poskytnutí finančnej podpory </a:t>
            </a:r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endParaRPr lang="sk-SK" sz="7200" b="1" dirty="0" smtClean="0">
              <a:solidFill>
                <a:srgbClr val="3333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993900"/>
            <a:ext cx="8623300" cy="4521200"/>
          </a:xfrm>
        </p:spPr>
        <p:txBody>
          <a:bodyPr/>
          <a:lstStyle/>
          <a:p>
            <a:pPr lvl="0" algn="l">
              <a:buFont typeface="Wingdings" pitchFamily="2" charset="2"/>
              <a:buChar char="Ø"/>
            </a:pPr>
            <a:endParaRPr lang="sk-SK" sz="2200" dirty="0" smtClean="0">
              <a:solidFill>
                <a:srgbClr val="3333FF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predmet zmluvy (čo)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platnosť zmluvy a trvanie mobility (kedy, ako dlho)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finančný príspevok (koľko, ako sa počíta)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podmienky platby (koľko %: 70 až 100%)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poistenie – (povinnosť len pre žiakov v OVP) 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on-line jazyková podpora (povinnosť len pre žiakov v OVP)</a:t>
            </a:r>
            <a:endParaRPr lang="sk-SK" sz="1800" dirty="0" smtClean="0">
              <a:solidFill>
                <a:srgbClr val="3333FF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správa cez EU </a:t>
            </a:r>
            <a:r>
              <a:rPr lang="sk-SK" sz="2200" dirty="0" err="1" smtClean="0">
                <a:solidFill>
                  <a:srgbClr val="3333FF"/>
                </a:solidFill>
              </a:rPr>
              <a:t>Survey</a:t>
            </a:r>
            <a:endParaRPr lang="sk-SK" sz="2200" dirty="0" smtClean="0">
              <a:solidFill>
                <a:srgbClr val="3333FF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jurisdikcia a príslušnosť súdu</a:t>
            </a:r>
          </a:p>
          <a:p>
            <a:pPr lvl="0" algn="l"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3333FF"/>
                </a:solidFill>
              </a:rPr>
              <a:t> zmeny – dodatok k zmluve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016000"/>
            <a:ext cx="7772400" cy="1130300"/>
          </a:xfrm>
        </p:spPr>
        <p:txBody>
          <a:bodyPr/>
          <a:lstStyle/>
          <a:p>
            <a:r>
              <a:rPr lang="sk-SK" sz="36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mobility/Program stáže</a:t>
            </a:r>
            <a:endParaRPr lang="sk-SK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11400"/>
            <a:ext cx="7772400" cy="3784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údaje o účastníkovi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údaje o plánovanom programe mobility/pracovnom programe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záväzok zapojených zmluvných strán</a:t>
            </a:r>
            <a:endParaRPr lang="sk-SK" sz="2200" dirty="0">
              <a:solidFill>
                <a:srgbClr val="0033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7DB36-FFE6-4F18-B5AF-D84C1812CFD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Záväzok kvality</a:t>
            </a:r>
            <a:endParaRPr lang="sk-SK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sk-SK" sz="2200" dirty="0" smtClean="0">
              <a:solidFill>
                <a:srgbClr val="0033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povinnosti vysielajúcej organizácie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povinnosti vysielajúcej a hosťujúcej organizácie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povinnosti hostiteľskej organizácie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povinnosti účastníka</a:t>
            </a:r>
          </a:p>
          <a:p>
            <a:pPr>
              <a:buFont typeface="Wingdings" pitchFamily="2" charset="2"/>
              <a:buChar char="Ø"/>
            </a:pPr>
            <a:r>
              <a:rPr lang="sk-SK" sz="2200" dirty="0" smtClean="0">
                <a:solidFill>
                  <a:srgbClr val="0033CC"/>
                </a:solidFill>
              </a:rPr>
              <a:t>povinnosti sprostredkovateľskej organizácie</a:t>
            </a:r>
          </a:p>
          <a:p>
            <a:pPr>
              <a:buFont typeface="Wingdings" pitchFamily="2" charset="2"/>
              <a:buChar char="Ø"/>
            </a:pPr>
            <a:endParaRPr lang="sk-SK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7DB36-FFE6-4F18-B5AF-D84C1812CF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550" y="2530475"/>
            <a:ext cx="775335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4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Ďakujem</a:t>
            </a:r>
          </a:p>
          <a:p>
            <a:pPr algn="ctr">
              <a:defRPr/>
            </a:pPr>
            <a:r>
              <a:rPr lang="sk-SK" sz="4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k-SK" sz="4000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 </a:t>
            </a:r>
            <a:r>
              <a:rPr lang="sk-SK" sz="4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pozornosť </a:t>
            </a:r>
            <a:r>
              <a:rPr lang="sk-SK" sz="40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 pitchFamily="2" charset="2"/>
              </a:rPr>
              <a:t></a:t>
            </a:r>
            <a:endParaRPr lang="sk-SK" sz="4000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268</Words>
  <Application>Microsoft Office PowerPoint</Application>
  <PresentationFormat>On-screen Show (4:3)</PresentationFormat>
  <Paragraphs>62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Erasmus+</vt:lpstr>
      <vt:lpstr>Dokumenty</vt:lpstr>
      <vt:lpstr> Povinné dokumenty </vt:lpstr>
      <vt:lpstr> Zmluva o poskytnutí finančnej podpory  </vt:lpstr>
      <vt:lpstr>Program mobility/Program stáže</vt:lpstr>
      <vt:lpstr>Záväzok kvality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ada</cp:lastModifiedBy>
  <cp:revision>229</cp:revision>
  <dcterms:created xsi:type="dcterms:W3CDTF">1601-01-01T00:00:00Z</dcterms:created>
  <dcterms:modified xsi:type="dcterms:W3CDTF">2017-06-06T08:50:14Z</dcterms:modified>
</cp:coreProperties>
</file>